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74" r:id="rId9"/>
    <p:sldId id="279" r:id="rId10"/>
    <p:sldId id="263" r:id="rId11"/>
    <p:sldId id="281" r:id="rId12"/>
    <p:sldId id="264" r:id="rId13"/>
    <p:sldId id="265" r:id="rId14"/>
    <p:sldId id="266" r:id="rId15"/>
    <p:sldId id="267" r:id="rId16"/>
    <p:sldId id="268" r:id="rId17"/>
    <p:sldId id="270" r:id="rId18"/>
    <p:sldId id="271" r:id="rId19"/>
    <p:sldId id="272" r:id="rId20"/>
    <p:sldId id="273" r:id="rId21"/>
  </p:sldIdLst>
  <p:sldSz cx="14630400" cy="8229600"/>
  <p:notesSz cx="8229600" cy="14630400"/>
  <p:embeddedFontLst>
    <p:embeddedFont>
      <p:font typeface="Helvetica" panose="020B0604020202020204" pitchFamily="34" charset="0"/>
      <p:regular r:id="rId23"/>
      <p:bold r:id="rId24"/>
      <p:italic r:id="rId25"/>
      <p:boldItalic r:id="rId26"/>
    </p:embeddedFont>
    <p:embeddedFont>
      <p:font typeface="Merriweather" panose="00000500000000000000" pitchFamily="2"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EED8D-E1D7-7FA7-3B5C-43D78833FA0A}" v="4" dt="2025-04-22T17:23:38.233"/>
    <p1510:client id="{BB43A8CF-3667-4A55-0C70-46AFDB7C4F1A}" v="256" dt="2025-04-22T20:38:37.976"/>
    <p1510:client id="{D96FDCA7-1037-EA40-9DC6-5E8E6D60FB9A}" v="2763" dt="2025-04-22T20:29:53.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6220FBB0-1453-478E-B549-0A7BA5B00081}" type="datetimeFigureOut">
              <a:t>4/23/2025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D72BD239-F88A-4BBE-B195-65D04E0155A9}" type="slidenum">
              <a:t>‹#›</a:t>
            </a:fld>
            <a:endParaRPr lang="en-US"/>
          </a:p>
        </p:txBody>
      </p:sp>
    </p:spTree>
    <p:extLst>
      <p:ext uri="{BB962C8B-B14F-4D97-AF65-F5344CB8AC3E}">
        <p14:creationId xmlns:p14="http://schemas.microsoft.com/office/powerpoint/2010/main" val="239864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Senkay</a:t>
            </a:r>
          </a:p>
          <a:p>
            <a:endParaRPr lang="en-US"/>
          </a:p>
          <a:p>
            <a:r>
              <a:rPr lang="en-US" sz="1800" b="0" i="0">
                <a:solidFill>
                  <a:srgbClr val="000000"/>
                </a:solidFill>
                <a:effectLst/>
                <a:latin typeface="Aptos" panose="020B0004020202020204" pitchFamily="34" charset="0"/>
              </a:rPr>
              <a:t>“Good afternoon everyone. Today, we’ll be presenting our capstone project, which explores the impact of property features on house pricing in Edmonton. First, let me introduce my project group, which including Glenn, Senkay and myself Lan. </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research aimed to predict residential property sale prices in Edmonton, Alberta, utilizing advanced machine learning methods and comprehensive predictive features. The methodological framework employed encompasses a rigorous multi-step approach, including data acquisition, preprocessing, integration, feature engineering, and predictive modeling. </a:t>
            </a:r>
          </a:p>
          <a:p>
            <a:endParaRPr lang="en-US"/>
          </a:p>
          <a:p>
            <a:r>
              <a:rPr lang="en-US"/>
              <a:t>To manage data volume and ensure computational efficiency, crime data were aggregated at the neighborhood level. These aggregated crime statistics were then merged with property sales and neighborhood metadata datasets based on </a:t>
            </a:r>
            <a:r>
              <a:rPr lang="en-US" err="1"/>
              <a:t>neighbourdood_name</a:t>
            </a:r>
            <a:r>
              <a:rPr lang="en-US"/>
              <a:t>, resulting in a unified dataset containing 319,494 records. </a:t>
            </a:r>
            <a:endParaRPr lang="en-US">
              <a:ea typeface="Calibri"/>
              <a:cs typeface="Calibri"/>
            </a:endParaRPr>
          </a:p>
          <a:p>
            <a:endParaRPr lang="en-US" b="1"/>
          </a:p>
          <a:p>
            <a:r>
              <a:rPr lang="en-US" b="1"/>
              <a:t>Feature Engineering</a:t>
            </a:r>
            <a:r>
              <a:rPr lang="en-US"/>
              <a:t> </a:t>
            </a:r>
          </a:p>
          <a:p>
            <a:r>
              <a:rPr lang="en-US"/>
              <a:t>The analysis further involved the creation of additional derived variables aimed at enhancing predictive capability: </a:t>
            </a:r>
          </a:p>
          <a:p>
            <a:pPr marL="171450" indent="-171450">
              <a:buFont typeface="Arial,Sans-Serif"/>
              <a:buChar char="•"/>
            </a:pPr>
            <a:r>
              <a:rPr lang="en-US" b="1"/>
              <a:t>Property age (</a:t>
            </a:r>
            <a:r>
              <a:rPr lang="en-US" b="1" err="1"/>
              <a:t>property_age</a:t>
            </a:r>
            <a:r>
              <a:rPr lang="en-US" b="1"/>
              <a:t>)</a:t>
            </a:r>
            <a:r>
              <a:rPr lang="en-US"/>
              <a:t> </a:t>
            </a:r>
          </a:p>
          <a:p>
            <a:pPr marL="171450" indent="-171450">
              <a:buFont typeface="Arial,Sans-Serif"/>
              <a:buChar char="•"/>
            </a:pPr>
            <a:r>
              <a:rPr lang="en-US" b="1" err="1"/>
              <a:t>total_baths</a:t>
            </a:r>
            <a:r>
              <a:rPr lang="en-US" b="1"/>
              <a:t>, </a:t>
            </a:r>
            <a:r>
              <a:rPr lang="en-US" b="1" err="1"/>
              <a:t>full_baths</a:t>
            </a:r>
            <a:endParaRPr lang="en-US">
              <a:ea typeface="Calibri"/>
              <a:cs typeface="Calibri"/>
            </a:endParaRPr>
          </a:p>
          <a:p>
            <a:pPr marL="171450" indent="-171450">
              <a:buFont typeface="Arial,Sans-Serif"/>
              <a:buChar char="•"/>
            </a:pPr>
            <a:r>
              <a:rPr lang="en-US" b="1"/>
              <a:t>Crime rate per capita </a:t>
            </a:r>
            <a:endParaRPr lang="en-US">
              <a:ea typeface="Calibri"/>
              <a:cs typeface="Calibri"/>
            </a:endParaRPr>
          </a:p>
          <a:p>
            <a:pPr marL="171450" indent="-171450">
              <a:buFont typeface="Arial,Sans-Serif"/>
              <a:buChar char="•"/>
            </a:pPr>
            <a:r>
              <a:rPr lang="en-US" b="1"/>
              <a:t>Sale seasons and construction year categories</a:t>
            </a:r>
            <a:r>
              <a:rPr lang="en-US"/>
              <a:t> </a:t>
            </a:r>
          </a:p>
          <a:p>
            <a:endParaRPr lang="en-US"/>
          </a:p>
          <a:p>
            <a:r>
              <a:rPr lang="en-US"/>
              <a:t>Categorical variables were transformed using one-hot encoding to facilitate their integration into predictive models. </a:t>
            </a:r>
            <a:endParaRPr lang="en-US">
              <a:ea typeface="Calibri" panose="020F0502020204030204"/>
              <a:cs typeface="Calibri" panose="020F0502020204030204"/>
            </a:endParaRPr>
          </a:p>
          <a:p>
            <a:endParaRPr lang="en-US" b="1"/>
          </a:p>
          <a:p>
            <a:r>
              <a:rPr lang="en-US" b="1"/>
              <a:t>Feature Selection and Preprocessing</a:t>
            </a:r>
            <a:r>
              <a:rPr lang="en-US"/>
              <a:t> </a:t>
            </a:r>
          </a:p>
          <a:p>
            <a:r>
              <a:rPr lang="en-US"/>
              <a:t>A variance threshold of 0.01 was applied to remove low-variance features, reducing dimensionality while preserving predictive relevance. </a:t>
            </a:r>
          </a:p>
          <a:p>
            <a:endParaRPr lang="en-US"/>
          </a:p>
          <a:p>
            <a:r>
              <a:rPr lang="en-US"/>
              <a:t>Numerical features underwent imputation and scaling, whereas categorical features were consistently encoded through structured pipelines using scikit-learn. </a:t>
            </a:r>
            <a:endParaRPr lang="en-US">
              <a:ea typeface="Calibri" panose="020F0502020204030204"/>
              <a:cs typeface="Calibri" panose="020F0502020204030204"/>
            </a:endParaRPr>
          </a:p>
          <a:p>
            <a:endParaRPr lang="en-US"/>
          </a:p>
          <a:p>
            <a:r>
              <a:rPr lang="en-US"/>
              <a:t>The dataset was partitioned into training (80%; 255,595 records) and testing sets (20%; 63,899 records) to rigorously evaluate predictive models. </a:t>
            </a:r>
            <a:endParaRPr lang="en-US">
              <a:ea typeface="Calibri" panose="020F0502020204030204"/>
              <a:cs typeface="Calibri" panose="020F0502020204030204"/>
            </a:endParaRPr>
          </a:p>
          <a:p>
            <a:endParaRPr lang="en-US" b="1"/>
          </a:p>
          <a:p>
            <a:endParaRPr lang="en-US"/>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32976-0514-5282-5945-BCF9D1A5F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BB07D-7302-E686-72FF-9EA446E3D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40B59-9A0E-12E5-7149-7AFFDC7602BC}"/>
              </a:ext>
            </a:extLst>
          </p:cNvPr>
          <p:cNvSpPr>
            <a:spLocks noGrp="1"/>
          </p:cNvSpPr>
          <p:nvPr>
            <p:ph type="body" idx="1"/>
          </p:nvPr>
        </p:nvSpPr>
        <p:spPr/>
        <p:txBody>
          <a:bodyPr/>
          <a:lstStyle/>
          <a:p>
            <a:r>
              <a:rPr lang="en-US" b="1"/>
              <a:t>Findings</a:t>
            </a:r>
            <a:r>
              <a:rPr lang="en-US"/>
              <a:t> </a:t>
            </a:r>
          </a:p>
          <a:p>
            <a:r>
              <a:rPr lang="en-US" b="1"/>
              <a:t>Individual Dataset Analysis</a:t>
            </a:r>
            <a:r>
              <a:rPr lang="en-US"/>
              <a:t> </a:t>
            </a:r>
          </a:p>
          <a:p>
            <a:pPr marL="171450" indent="-171450">
              <a:buFont typeface="Arial,Sans-Serif"/>
              <a:buChar char="•"/>
            </a:pPr>
            <a:r>
              <a:rPr lang="en-US" b="1"/>
              <a:t>Property Sales Data</a:t>
            </a:r>
            <a:r>
              <a:rPr lang="en-US"/>
              <a:t>: Structural attributes like property size, age, bathroom, and bedroom counts significantly impacted property valuations. </a:t>
            </a:r>
          </a:p>
          <a:p>
            <a:pPr marL="171450" indent="-171450">
              <a:buFont typeface="Arial,Sans-Serif"/>
              <a:buChar char="•"/>
            </a:pPr>
            <a:r>
              <a:rPr lang="en-US" b="1"/>
              <a:t>Crime Data</a:t>
            </a:r>
            <a:r>
              <a:rPr lang="en-US"/>
              <a:t>: Neighborhood crime negatively correlated with property prices, though its effect was moderate. </a:t>
            </a:r>
          </a:p>
          <a:p>
            <a:pPr marL="171450" indent="-171450">
              <a:buFont typeface="Arial,Sans-Serif"/>
              <a:buChar char="•"/>
            </a:pPr>
            <a:r>
              <a:rPr lang="en-US" b="1"/>
              <a:t>Neighborhood Metadata</a:t>
            </a:r>
            <a:r>
              <a:rPr lang="en-US"/>
              <a:t>: Geographic context substantially enriched the predictive insights, emphasizing the importance of location and spatial dynamics in determining market prices. </a:t>
            </a:r>
          </a:p>
          <a:p>
            <a:endParaRPr lang="en-US"/>
          </a:p>
          <a:p>
            <a:r>
              <a:rPr lang="en-US"/>
              <a:t>Integrating all datasets significantly enhanced predictive accuracy. Key influencing features included listing price per square foot, bathroom counts, bedrooms, property dimensions, age, architectural style, property classification, and neighborhood crime levels. </a:t>
            </a:r>
          </a:p>
          <a:p>
            <a:endParaRPr lang="en-US">
              <a:ea typeface="Calibri"/>
              <a:cs typeface="Calibri"/>
            </a:endParaRPr>
          </a:p>
        </p:txBody>
      </p:sp>
      <p:sp>
        <p:nvSpPr>
          <p:cNvPr id="4" name="Slide Number Placeholder 3">
            <a:extLst>
              <a:ext uri="{FF2B5EF4-FFF2-40B4-BE49-F238E27FC236}">
                <a16:creationId xmlns:a16="http://schemas.microsoft.com/office/drawing/2014/main" id="{8CBD872E-AD49-F316-CBA0-0D2E153DE85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58408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Modeling and Evaluation</a:t>
            </a:r>
            <a:r>
              <a:rPr lang="en-US"/>
              <a:t> </a:t>
            </a:r>
          </a:p>
          <a:p>
            <a:r>
              <a:rPr lang="en-US"/>
              <a:t>Three regression models were applied and comparatively evaluated: </a:t>
            </a:r>
            <a:endParaRPr lang="en-US">
              <a:ea typeface="Calibri"/>
              <a:cs typeface="Calibri"/>
            </a:endParaRPr>
          </a:p>
          <a:p>
            <a:pPr marL="171450" indent="-171450">
              <a:buFont typeface="Arial,Sans-Serif"/>
              <a:buChar char="•"/>
            </a:pPr>
            <a:r>
              <a:rPr lang="en-US"/>
              <a:t>Linear Regression (baseline) </a:t>
            </a:r>
            <a:endParaRPr lang="en-US">
              <a:ea typeface="Calibri"/>
              <a:cs typeface="Calibri"/>
            </a:endParaRPr>
          </a:p>
          <a:p>
            <a:pPr marL="171450" indent="-171450">
              <a:buFont typeface="Arial,Sans-Serif"/>
              <a:buChar char="•"/>
            </a:pPr>
            <a:r>
              <a:rPr lang="en-US"/>
              <a:t>Random Forest Regressor </a:t>
            </a:r>
            <a:endParaRPr lang="en-US">
              <a:ea typeface="Calibri"/>
              <a:cs typeface="Calibri"/>
            </a:endParaRPr>
          </a:p>
          <a:p>
            <a:pPr marL="171450" indent="-171450">
              <a:buFont typeface="Arial,Sans-Serif"/>
              <a:buChar char="•"/>
            </a:pPr>
            <a:r>
              <a:rPr lang="en-US" err="1"/>
              <a:t>XGBoost</a:t>
            </a:r>
            <a:r>
              <a:rPr lang="en-US"/>
              <a:t> Regressor </a:t>
            </a:r>
            <a:endParaRPr lang="en-US">
              <a:ea typeface="Calibri"/>
              <a:cs typeface="Calibri"/>
            </a:endParaRPr>
          </a:p>
          <a:p>
            <a:r>
              <a:rPr lang="en-US"/>
              <a:t>Models were assessed based on Root Mean Squared Error (RMSE) and the coefficient of determination (R²), providing clear indicators of predictive accuracy and explanatory power. </a:t>
            </a:r>
            <a:endParaRPr lang="en-US">
              <a:ea typeface="Calibri"/>
              <a:cs typeface="Calibri"/>
            </a:endParaRPr>
          </a:p>
          <a:p>
            <a:endParaRPr lang="en-US" b="1">
              <a:ea typeface="Calibri" panose="020F0502020204030204"/>
              <a:cs typeface="Calibri" panose="020F0502020204030204"/>
            </a:endParaRPr>
          </a:p>
          <a:p>
            <a:r>
              <a:rPr lang="en-US" b="1"/>
              <a:t>Model Performance Summary</a:t>
            </a:r>
            <a:r>
              <a:rPr lang="en-US"/>
              <a:t> </a:t>
            </a:r>
            <a:endParaRPr lang="en-US">
              <a:ea typeface="Calibri"/>
              <a:cs typeface="Calibri"/>
            </a:endParaRPr>
          </a:p>
          <a:p>
            <a:endParaRPr lang="en-US" b="1"/>
          </a:p>
          <a:p>
            <a:r>
              <a:rPr lang="en-US" b="1"/>
              <a:t>Model</a:t>
            </a:r>
            <a:r>
              <a:rPr lang="en-US"/>
              <a:t> / </a:t>
            </a:r>
            <a:r>
              <a:rPr lang="en-US" b="1"/>
              <a:t>RMSE (CAD)</a:t>
            </a:r>
            <a:r>
              <a:rPr lang="en-US"/>
              <a:t> / </a:t>
            </a:r>
            <a:r>
              <a:rPr lang="en-US" b="1"/>
              <a:t>R² Score</a:t>
            </a:r>
            <a:r>
              <a:rPr lang="en-US"/>
              <a:t> </a:t>
            </a:r>
            <a:endParaRPr lang="en-US">
              <a:ea typeface="Calibri"/>
              <a:cs typeface="Calibri"/>
            </a:endParaRPr>
          </a:p>
          <a:p>
            <a:endParaRPr lang="en-US">
              <a:ea typeface="Calibri"/>
              <a:cs typeface="Calibri"/>
            </a:endParaRPr>
          </a:p>
          <a:p>
            <a:r>
              <a:rPr lang="en-US"/>
              <a:t>Random Forest emerged as the best-performing model, characterized by the lowest RMSE and high R², effectively capturing complex non-linear relationships within the data.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r>
              <a:rPr lang="en-US"/>
              <a:t>To further improve the model's performance, we experimented with: </a:t>
            </a:r>
            <a:endParaRPr lang="en-US">
              <a:ea typeface="Calibri"/>
              <a:cs typeface="Calibri"/>
            </a:endParaRPr>
          </a:p>
          <a:p>
            <a:pPr marL="171450" indent="-171450">
              <a:buFont typeface="Arial"/>
              <a:buChar char="•"/>
            </a:pPr>
            <a:r>
              <a:rPr lang="en-US" b="1"/>
              <a:t>Randomized Cross-Validation (</a:t>
            </a:r>
            <a:r>
              <a:rPr lang="en-US" b="1" err="1"/>
              <a:t>RandomizedSearchCV</a:t>
            </a:r>
            <a:r>
              <a:rPr lang="en-US" b="1"/>
              <a:t>)</a:t>
            </a:r>
            <a:r>
              <a:rPr lang="en-US"/>
              <a:t>: </a:t>
            </a:r>
            <a:endParaRPr lang="en-US">
              <a:ea typeface="Calibri"/>
              <a:cs typeface="Calibri"/>
            </a:endParaRPr>
          </a:p>
          <a:p>
            <a:pPr marL="171450" indent="-171450">
              <a:buFont typeface="Arial"/>
              <a:buChar char="•"/>
            </a:pPr>
            <a:r>
              <a:rPr lang="en-US"/>
              <a:t>Hyperparameter tuning was applied to the Random Forest model. </a:t>
            </a:r>
            <a:endParaRPr lang="en-US">
              <a:ea typeface="Calibri"/>
              <a:cs typeface="Calibri"/>
            </a:endParaRPr>
          </a:p>
          <a:p>
            <a:pPr marL="171450" indent="-171450">
              <a:buFont typeface="Arial"/>
              <a:buChar char="•"/>
            </a:pPr>
            <a:r>
              <a:rPr lang="en-US"/>
              <a:t>Despite extensive tuning, the R² score did not improve significantly beyond the baseline Random Forest model. </a:t>
            </a:r>
            <a:endParaRPr lang="en-US">
              <a:ea typeface="Calibri"/>
              <a:cs typeface="Calibri"/>
            </a:endParaRPr>
          </a:p>
          <a:p>
            <a:pPr marL="171450" indent="-171450">
              <a:buFont typeface="Arial"/>
              <a:buChar char="•"/>
            </a:pPr>
            <a:r>
              <a:rPr lang="en-US" b="1"/>
              <a:t>Neural Networks</a:t>
            </a:r>
            <a:r>
              <a:rPr lang="en-US"/>
              <a:t>: </a:t>
            </a:r>
            <a:endParaRPr lang="en-US">
              <a:ea typeface="Calibri"/>
              <a:cs typeface="Calibri"/>
            </a:endParaRPr>
          </a:p>
          <a:p>
            <a:pPr marL="171450" indent="-171450">
              <a:buFont typeface="Arial"/>
              <a:buChar char="•"/>
            </a:pPr>
            <a:r>
              <a:rPr lang="en-US"/>
              <a:t>A feedforward neural network was implemented using TensorFlow/</a:t>
            </a:r>
            <a:r>
              <a:rPr lang="en-US" err="1"/>
              <a:t>Keras</a:t>
            </a:r>
            <a:r>
              <a:rPr lang="en-US"/>
              <a:t>. </a:t>
            </a:r>
            <a:endParaRPr lang="en-US">
              <a:ea typeface="Calibri"/>
              <a:cs typeface="Calibri"/>
            </a:endParaRPr>
          </a:p>
          <a:p>
            <a:pPr marL="171450" indent="-171450">
              <a:buFont typeface="Arial"/>
              <a:buChar char="•"/>
            </a:pPr>
            <a:r>
              <a:rPr lang="en-US"/>
              <a:t>The model was trained with various architectures (e.g., hidden layers, activation functions) and hyperparameters (e.g., learning rate, batch size). </a:t>
            </a:r>
            <a:endParaRPr lang="en-US">
              <a:ea typeface="Calibri"/>
              <a:cs typeface="Calibri"/>
            </a:endParaRPr>
          </a:p>
          <a:p>
            <a:pPr marL="171450" indent="-171450">
              <a:buFont typeface="Arial"/>
              <a:buChar char="•"/>
            </a:pPr>
            <a:r>
              <a:rPr lang="en-US"/>
              <a:t>However, the neural network struggled to outperform the Random Forest model, likely due to the tabular nature of the dataset and the relatively small size of the training data for deep learning. </a:t>
            </a:r>
            <a:endParaRPr lang="en-US">
              <a:ea typeface="Calibri"/>
              <a:cs typeface="Calibri"/>
            </a:endParaRPr>
          </a:p>
          <a:p>
            <a:endParaRPr lang="en-US" b="1"/>
          </a:p>
          <a:p>
            <a:r>
              <a:rPr lang="en-US" b="1"/>
              <a:t>Final Model Selection</a:t>
            </a:r>
            <a:r>
              <a:rPr lang="en-US"/>
              <a:t> </a:t>
            </a:r>
            <a:endParaRPr lang="en-US">
              <a:ea typeface="Calibri"/>
              <a:cs typeface="Calibri"/>
            </a:endParaRPr>
          </a:p>
          <a:p>
            <a:r>
              <a:rPr lang="en-US"/>
              <a:t>Given the results, we chose to proceed with the </a:t>
            </a:r>
            <a:r>
              <a:rPr lang="en-US" b="1"/>
              <a:t>Random Forest Model</a:t>
            </a:r>
            <a:r>
              <a:rPr lang="en-US"/>
              <a:t> due to its: </a:t>
            </a:r>
            <a:endParaRPr lang="en-US">
              <a:ea typeface="Calibri"/>
              <a:cs typeface="Calibri"/>
            </a:endParaRPr>
          </a:p>
          <a:p>
            <a:pPr marL="171450" indent="-171450">
              <a:buFont typeface="Arial"/>
              <a:buChar char="•"/>
            </a:pPr>
            <a:r>
              <a:rPr lang="en-US"/>
              <a:t>High accuracy (R² = 0.92) </a:t>
            </a:r>
            <a:endParaRPr lang="en-US">
              <a:ea typeface="Calibri"/>
              <a:cs typeface="Calibri"/>
            </a:endParaRPr>
          </a:p>
          <a:p>
            <a:pPr marL="171450" indent="-171450">
              <a:buFont typeface="Arial"/>
              <a:buChar char="•"/>
            </a:pPr>
            <a:r>
              <a:rPr lang="en-US"/>
              <a:t>Robustness to overfitting </a:t>
            </a:r>
            <a:endParaRPr lang="en-US">
              <a:ea typeface="Calibri"/>
              <a:cs typeface="Calibri"/>
            </a:endParaRPr>
          </a:p>
          <a:p>
            <a:pPr marL="171450" indent="-171450">
              <a:buFont typeface="Arial"/>
              <a:buChar char="•"/>
            </a:pPr>
            <a:r>
              <a:rPr lang="en-US"/>
              <a:t>Interpretability (e.g., feature importance analysis)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r>
              <a:rPr lang="en-US"/>
              <a:t>The analysis leveraged feature importance metrics derived from two robust predictive models, Random Forest and </a:t>
            </a:r>
            <a:r>
              <a:rPr lang="en-US" err="1"/>
              <a:t>XGBoost</a:t>
            </a:r>
            <a:r>
              <a:rPr lang="en-US"/>
              <a:t>, augmented by SHAP (</a:t>
            </a:r>
            <a:r>
              <a:rPr lang="en-US" err="1"/>
              <a:t>SHapley</a:t>
            </a:r>
            <a:r>
              <a:rPr lang="en-US"/>
              <a:t> Additive </a:t>
            </a:r>
            <a:r>
              <a:rPr lang="en-US" err="1"/>
              <a:t>exPlanations</a:t>
            </a:r>
            <a:r>
              <a:rPr lang="en-US"/>
              <a:t>) values to interpret the predictive relationships and feature contributions within the housing market in Edmonton, Alberta. These visualizations not only quantify the relative importance of features but also illustrate their directionality and interactions, thus enhancing interpretability for stakeholders. </a:t>
            </a:r>
            <a:endParaRPr lang="en-US">
              <a:ea typeface="Calibri"/>
              <a:cs typeface="Calibri"/>
            </a:endParaRPr>
          </a:p>
          <a:p>
            <a:br>
              <a:rPr lang="en-US">
                <a:cs typeface="+mn-lt"/>
              </a:rPr>
            </a:br>
            <a:endParaRPr lang="en-US">
              <a:ea typeface="Calibri"/>
              <a:cs typeface="Calibri"/>
            </a:endParaRPr>
          </a:p>
          <a:p>
            <a:r>
              <a:rPr lang="en-US"/>
              <a:t>The Random Forest feature importance plot identified the most influential property attributes impacting price predictions. As depicted in Figure  the dominant feature emerged as the listing price per square foot (</a:t>
            </a:r>
            <a:r>
              <a:rPr lang="en-US" err="1"/>
              <a:t>list_pr</a:t>
            </a:r>
            <a:r>
              <a:rPr lang="en-US"/>
              <a:t>_/_</a:t>
            </a:r>
            <a:r>
              <a:rPr lang="en-US" err="1"/>
              <a:t>sqft</a:t>
            </a:r>
            <a:r>
              <a:rPr lang="en-US"/>
              <a:t>), significantly outperforming other predictors. This attribute's prominence underscores its role as a critical pricing benchmark within local market transactions. Other substantial features included the number of full and total bathrooms, number of bedrooms, and lot size (</a:t>
            </a:r>
            <a:r>
              <a:rPr lang="en-US" err="1"/>
              <a:t>lot_sq_metres</a:t>
            </a:r>
            <a:r>
              <a:rPr lang="en-US"/>
              <a:t>),reinforcing the importance of structural dimensions and facilities in market valuations. Moreover, age (</a:t>
            </a:r>
            <a:r>
              <a:rPr lang="en-US" err="1"/>
              <a:t>property_age</a:t>
            </a:r>
            <a:r>
              <a:rPr lang="en-US"/>
              <a:t>) and property styles (notably two-</a:t>
            </a:r>
            <a:r>
              <a:rPr lang="en-US" err="1"/>
              <a:t>storey</a:t>
            </a:r>
            <a:r>
              <a:rPr lang="en-US"/>
              <a:t> homes,style_ST2) significantly influenced property prices, reflecting market preferences </a:t>
            </a:r>
            <a:r>
              <a:rPr lang="en-US" err="1"/>
              <a:t>forarchitectural</a:t>
            </a:r>
            <a:r>
              <a:rPr lang="en-US"/>
              <a:t> attributes.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endParaRPr lang="en-US">
              <a:ea typeface="Calibri" panose="020F0502020204030204"/>
              <a:cs typeface="Calibri" panose="020F0502020204030204"/>
            </a:endParaRPr>
          </a:p>
          <a:p>
            <a:pPr>
              <a:buFont typeface="Arial"/>
              <a:buChar char="•"/>
            </a:pPr>
            <a:r>
              <a:rPr lang="en-US"/>
              <a:t>SHAP summary plots provided deeper insights into the distribution and directional impact of feature values on individual predictions. Confirming the findings from Random Forest importance rankings, </a:t>
            </a:r>
            <a:r>
              <a:rPr lang="en-US" err="1"/>
              <a:t>list_pr</a:t>
            </a:r>
            <a:r>
              <a:rPr lang="en-US"/>
              <a:t>_/_</a:t>
            </a:r>
            <a:r>
              <a:rPr lang="en-US" err="1"/>
              <a:t>sqft</a:t>
            </a:r>
            <a:r>
              <a:rPr lang="en-US"/>
              <a:t> exhibited substantial influence, with higher values consistently correlating positively with increased property prices. The SHAP values indicate both linear and non-linear relationships, clearly illustrating the complexity inherent within property valuation. Furthermore, features such as lot size and bathroom count displayed discernible patterns, reinforcing their fundamental impact on valuation predictions. </a:t>
            </a:r>
            <a:endParaRPr lang="en-US">
              <a:ea typeface="Calibri"/>
              <a:cs typeface="Calibri"/>
            </a:endParaRPr>
          </a:p>
          <a:p>
            <a:pPr marL="171450"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mean absolute SHAP value chart (Figure 4) aggregates the overall magnitude of feature impacts, highlighting the predominance of certain variables across the model. Consistent with prior plots, the highest mean impacts were attributed to </a:t>
            </a:r>
            <a:r>
              <a:rPr lang="en-US" err="1"/>
              <a:t>list_pr</a:t>
            </a:r>
            <a:r>
              <a:rPr lang="en-US"/>
              <a:t>_/_</a:t>
            </a:r>
            <a:r>
              <a:rPr lang="en-US" err="1"/>
              <a:t>sqft</a:t>
            </a:r>
            <a:r>
              <a:rPr lang="en-US"/>
              <a:t>, followed by </a:t>
            </a:r>
            <a:r>
              <a:rPr lang="en-US" err="1"/>
              <a:t>lot_sq_metres</a:t>
            </a:r>
            <a:r>
              <a:rPr lang="en-US"/>
              <a:t> and </a:t>
            </a:r>
            <a:r>
              <a:rPr lang="en-US" err="1"/>
              <a:t>full_baths</a:t>
            </a:r>
            <a:r>
              <a:rPr lang="en-US"/>
              <a:t>.  </a:t>
            </a:r>
            <a:endParaRPr lang="en-US">
              <a:ea typeface="Calibri"/>
              <a:cs typeface="Calibri"/>
            </a:endParaRPr>
          </a:p>
          <a:p>
            <a:pPr marL="171450" indent="-171450">
              <a:buFont typeface="Arial"/>
              <a:buChar char="•"/>
            </a:pPr>
            <a:endParaRPr lang="en-US">
              <a:ea typeface="Calibri"/>
              <a:cs typeface="Calibri"/>
            </a:endParaRPr>
          </a:p>
          <a:p>
            <a:r>
              <a:rPr lang="en-US"/>
              <a:t>Overall, this combined feature importance and SHAP value assessment provided comprehensive insights into the key determinants of property pricing in Edmonton. </a:t>
            </a:r>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r>
              <a:rPr lang="en-US"/>
              <a:t>The analysis affirmed that non-linear models significantly outperform linear regression, underscoring the complexity inherent in real estate valuation. Key attributes like listing price per square foot, bathroom quantity, and property age emerged as consistent predictors. Crime negatively influenced prices but with less intensity than anticipated, suggesting a nuanced role within local market dynamics.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Senkay</a:t>
            </a:r>
          </a:p>
          <a:p>
            <a:endParaRPr lang="en-US"/>
          </a:p>
          <a:p>
            <a:pPr>
              <a:buNone/>
            </a:pPr>
            <a:r>
              <a:rPr lang="en-CA">
                <a:solidFill>
                  <a:srgbClr val="1D212F"/>
                </a:solidFill>
                <a:effectLst/>
                <a:latin typeface="Helvetica" pitchFamily="2" charset="0"/>
              </a:rPr>
              <a:t>The analysis revealed unexpected insights, such as the considerable influence of garages</a:t>
            </a:r>
          </a:p>
          <a:p>
            <a:pPr>
              <a:buNone/>
            </a:pPr>
            <a:r>
              <a:rPr lang="en-CA">
                <a:solidFill>
                  <a:srgbClr val="1D212F"/>
                </a:solidFill>
                <a:effectLst/>
                <a:latin typeface="Helvetica" pitchFamily="2" charset="0"/>
              </a:rPr>
              <a:t>and specific architectural styles on home valuations. Additionally, the moderate impact of</a:t>
            </a:r>
          </a:p>
          <a:p>
            <a:r>
              <a:rPr lang="en-CA">
                <a:solidFill>
                  <a:srgbClr val="1D212F"/>
                </a:solidFill>
                <a:effectLst/>
                <a:latin typeface="Helvetica" pitchFamily="2" charset="0"/>
              </a:rPr>
              <a:t>crime suggested buyers may prioritize other quality-of-life factors more heavily.</a:t>
            </a:r>
          </a:p>
          <a:p>
            <a:endParaRPr lang="en-US"/>
          </a:p>
          <a:p>
            <a:endParaRPr lang="en-US"/>
          </a:p>
          <a:p>
            <a:r>
              <a:rPr lang="en-US"/>
              <a:t>crime is </a:t>
            </a:r>
            <a:r>
              <a:rPr lang="en-US" err="1"/>
              <a:t>neighbourhood</a:t>
            </a:r>
            <a:r>
              <a:rPr lang="en-US"/>
              <a:t> </a:t>
            </a:r>
            <a:r>
              <a:rPr lang="en-US" err="1"/>
              <a:t>agg</a:t>
            </a:r>
            <a:r>
              <a:rPr lang="en-US"/>
              <a:t>, other factors like </a:t>
            </a:r>
            <a:r>
              <a:rPr lang="en-CA" sz="1200" noProof="0">
                <a:solidFill>
                  <a:srgbClr val="E2E6E9"/>
                </a:solidFill>
                <a:latin typeface="Merriweather" pitchFamily="34" charset="0"/>
                <a:ea typeface="Merriweather" pitchFamily="34" charset="-122"/>
                <a:cs typeface="Merriweather" pitchFamily="34" charset="-120"/>
              </a:rPr>
              <a:t>socio-economic and temporal (schools, transit) variables are not considered</a:t>
            </a:r>
            <a:endParaRPr lang="en-US"/>
          </a:p>
          <a:p>
            <a:r>
              <a:rPr lang="en-US"/>
              <a:t>crime is only 1 year (this may not be an accurate representation)</a:t>
            </a:r>
          </a:p>
          <a:p>
            <a:endParaRPr lang="en-US"/>
          </a:p>
          <a:p>
            <a:r>
              <a:rPr lang="en-US"/>
              <a:t>sold data may not encompass all impactful features, renovations</a:t>
            </a:r>
          </a:p>
          <a:p>
            <a:r>
              <a:rPr lang="en-US"/>
              <a:t>other features such as condition and quality are also missing</a:t>
            </a:r>
          </a:p>
          <a:p>
            <a:endParaRPr lang="en-US"/>
          </a:p>
          <a:p>
            <a:r>
              <a:rPr lang="en-US"/>
              <a:t>other external factors such as school districts, transit, walkability</a:t>
            </a:r>
          </a:p>
          <a:p>
            <a:endParaRPr lang="en-US"/>
          </a:p>
          <a:p>
            <a:r>
              <a:rPr lang="en-US"/>
              <a:t>seasonality,  buyer vs sellers market and other trends are also not accounted for</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a:t>"While these limitations don't invalidate the insights, they highlight areas for future improvement and caution in interpreting the results. Incorporating more granular and diverse data — or using more complex modeling — could help address some of these gaps.” also lend to some further research or studies</a:t>
            </a:r>
            <a:endParaRPr lang="en-CA">
              <a:solidFill>
                <a:srgbClr val="1D212F"/>
              </a:solidFill>
              <a:effectLst/>
              <a:latin typeface="Helvetica" pitchFamily="2" charset="0"/>
            </a:endParaRPr>
          </a:p>
          <a:p>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Senkay</a:t>
            </a:r>
          </a:p>
          <a:p>
            <a:endParaRPr lang="en-US"/>
          </a:p>
          <a:p>
            <a:pPr>
              <a:buNone/>
            </a:pPr>
            <a:r>
              <a:rPr lang="en-CA">
                <a:solidFill>
                  <a:srgbClr val="1D212F"/>
                </a:solidFill>
                <a:effectLst/>
                <a:latin typeface="Helvetica" pitchFamily="2" charset="0"/>
              </a:rPr>
              <a:t>Future analyses could benefit from incorporating additional granular data such as</a:t>
            </a:r>
          </a:p>
          <a:p>
            <a:pPr>
              <a:buNone/>
            </a:pPr>
            <a:r>
              <a:rPr lang="en-CA">
                <a:solidFill>
                  <a:srgbClr val="1D212F"/>
                </a:solidFill>
                <a:effectLst/>
                <a:latin typeface="Helvetica" pitchFamily="2" charset="0"/>
              </a:rPr>
              <a:t>proximity to amenities, school ratings, and detailed demographic and economic indicators.</a:t>
            </a:r>
          </a:p>
          <a:p>
            <a:pPr>
              <a:buNone/>
            </a:pPr>
            <a:r>
              <a:rPr lang="en-CA">
                <a:solidFill>
                  <a:srgbClr val="1D212F"/>
                </a:solidFill>
                <a:effectLst/>
                <a:latin typeface="Helvetica" pitchFamily="2" charset="0"/>
              </a:rPr>
              <a:t>Further exploration of advanced modeling techniques (</a:t>
            </a:r>
            <a:r>
              <a:rPr lang="en-CA" err="1">
                <a:solidFill>
                  <a:srgbClr val="1D212F"/>
                </a:solidFill>
                <a:effectLst/>
                <a:latin typeface="Helvetica" pitchFamily="2" charset="0"/>
              </a:rPr>
              <a:t>LightGBM</a:t>
            </a:r>
            <a:r>
              <a:rPr lang="en-CA">
                <a:solidFill>
                  <a:srgbClr val="1D212F"/>
                </a:solidFill>
                <a:effectLst/>
                <a:latin typeface="Helvetica" pitchFamily="2" charset="0"/>
              </a:rPr>
              <a:t>, </a:t>
            </a:r>
            <a:r>
              <a:rPr lang="en-CA" err="1">
                <a:solidFill>
                  <a:srgbClr val="1D212F"/>
                </a:solidFill>
                <a:effectLst/>
                <a:latin typeface="Helvetica" pitchFamily="2" charset="0"/>
              </a:rPr>
              <a:t>CatBoost</a:t>
            </a:r>
            <a:r>
              <a:rPr lang="en-CA">
                <a:solidFill>
                  <a:srgbClr val="1D212F"/>
                </a:solidFill>
                <a:effectLst/>
                <a:latin typeface="Helvetica" pitchFamily="2" charset="0"/>
              </a:rPr>
              <a:t>, ensemble</a:t>
            </a:r>
          </a:p>
          <a:p>
            <a:pPr>
              <a:buNone/>
            </a:pPr>
            <a:r>
              <a:rPr lang="en-CA">
                <a:solidFill>
                  <a:srgbClr val="1D212F"/>
                </a:solidFill>
                <a:effectLst/>
                <a:latin typeface="Helvetica" pitchFamily="2" charset="0"/>
              </a:rPr>
              <a:t>stacking methods) and explicit temporal analyses could significantly enhance model</a:t>
            </a:r>
          </a:p>
          <a:p>
            <a:r>
              <a:rPr lang="en-CA">
                <a:solidFill>
                  <a:srgbClr val="1D212F"/>
                </a:solidFill>
                <a:effectLst/>
                <a:latin typeface="Helvetica" pitchFamily="2" charset="0"/>
              </a:rPr>
              <a:t>precision and market insight.</a:t>
            </a:r>
          </a:p>
          <a:p>
            <a:endParaRPr lang="en-CA">
              <a:solidFill>
                <a:srgbClr val="1D212F"/>
              </a:solidFill>
              <a:effectLst/>
              <a:latin typeface="Helvetica" pitchFamily="2" charset="0"/>
            </a:endParaRP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E2E6E9"/>
                </a:solidFill>
                <a:latin typeface="Merriweather" pitchFamily="34" charset="0"/>
                <a:ea typeface="Merriweather" pitchFamily="34" charset="-122"/>
                <a:cs typeface="Merriweather" pitchFamily="34" charset="-120"/>
              </a:rPr>
              <a:t>Senkay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2E6E9"/>
              </a:solidFill>
              <a:latin typeface="Merriweather" pitchFamily="34" charset="0"/>
              <a:ea typeface="Merriweather" pitchFamily="34" charset="-122"/>
              <a:cs typeface="Merriweather"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E2E6E9"/>
                </a:solidFill>
                <a:latin typeface="Merriweather" pitchFamily="34" charset="0"/>
                <a:ea typeface="Merriweather" pitchFamily="34" charset="-122"/>
                <a:cs typeface="Merriweather" pitchFamily="34" charset="-120"/>
              </a:rPr>
              <a:t>Our project aims to explore and</a:t>
            </a:r>
          </a:p>
          <a:p>
            <a:pPr>
              <a:buNone/>
            </a:pPr>
            <a:r>
              <a:rPr lang="en-CA">
                <a:solidFill>
                  <a:srgbClr val="3C445A"/>
                </a:solidFill>
                <a:effectLst/>
                <a:latin typeface="Helvetica" pitchFamily="2" charset="0"/>
              </a:rPr>
              <a:t>Evaluate how property features influence property pricing in Edmonton</a:t>
            </a:r>
          </a:p>
          <a:p>
            <a:r>
              <a:rPr lang="en-CA">
                <a:solidFill>
                  <a:srgbClr val="3C445A"/>
                </a:solidFill>
                <a:effectLst/>
                <a:latin typeface="Helvetica" pitchFamily="2" charset="0"/>
              </a:rPr>
              <a:t>based upon neighbourhood, time, and property style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E2E6E9"/>
              </a:solidFill>
              <a:latin typeface="Merriweather" pitchFamily="34" charset="0"/>
              <a:ea typeface="Merriweather" pitchFamily="34" charset="-122"/>
              <a:cs typeface="Merriweather"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000000"/>
                </a:solidFill>
                <a:effectLst/>
                <a:latin typeface="Calibri" panose="020F0502020204030204" pitchFamily="34" charset="0"/>
              </a:rPr>
              <a:t>we sought to uncover trends and patterns that can be valuable for stakeholders. This analysis will help in understanding how these factors interact to influence pricing, ultimately enabling more informed decision-making in the real estate sector. To make the most sense out of the insights gathered from our data, the evaluation of property pricing will be segmented based upon neighborhood regions, time of build year, and property style to hopefully reduce the multicollinearity of the variables</a:t>
            </a:r>
            <a:endParaRPr lang="en-US" sz="1200">
              <a:solidFill>
                <a:srgbClr val="E2E6E9"/>
              </a:solidFill>
              <a:latin typeface="Merriweather" pitchFamily="34" charset="0"/>
              <a:ea typeface="Merriweather" pitchFamily="34" charset="-122"/>
              <a:cs typeface="Merriweather" pitchFamily="34" charset="-120"/>
            </a:endParaRP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Senkay</a:t>
            </a:r>
          </a:p>
          <a:p>
            <a:endParaRPr lang="en-US"/>
          </a:p>
          <a:p>
            <a:r>
              <a:rPr lang="en-US"/>
              <a:t>Thank you for your attention today, feel free to let us know your comments and any questions you may have</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651"/>
              </a:lnSpc>
              <a:spcAft>
                <a:spcPts val="800"/>
              </a:spcAft>
              <a:buNone/>
            </a:pPr>
            <a:r>
              <a:rPr lang="en-US"/>
              <a:t>Lan</a:t>
            </a:r>
          </a:p>
          <a:p>
            <a:pPr algn="l" rtl="0" fontAlgn="base">
              <a:lnSpc>
                <a:spcPts val="1651"/>
              </a:lnSpc>
              <a:spcAft>
                <a:spcPts val="800"/>
              </a:spcAft>
              <a:buNone/>
            </a:pPr>
            <a:endParaRPr lang="en-US" sz="1800" b="0" i="0">
              <a:solidFill>
                <a:srgbClr val="000000"/>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Aptos" panose="020B0004020202020204" pitchFamily="34" charset="0"/>
              </a:rPr>
              <a:t>Let’s begin with why we chose this topic. While it’s well-known that features like bedrooms and bathrooms influence house prices, many studies overlook how these effects vary by local context—especially in cities like Edmonton. In particular, the role of neighborhood crime rates is often underexamined, even though it can significantly influence buyer behavior and perceived property value. Our motivation was to fill this research gap by analyzing how pricing dynamics shift across neighborhoods, time periods, and architectural styles. </a:t>
            </a:r>
            <a:endParaRPr lang="en-US" sz="1000"/>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a:t>
            </a:r>
          </a:p>
          <a:p>
            <a:endParaRPr lang="en-US"/>
          </a:p>
          <a:p>
            <a:pPr algn="l" rtl="0" fontAlgn="base">
              <a:lnSpc>
                <a:spcPts val="1651"/>
              </a:lnSpc>
              <a:spcAft>
                <a:spcPts val="800"/>
              </a:spcAft>
              <a:buNone/>
            </a:pPr>
            <a:r>
              <a:rPr lang="en-US" sz="1200" b="0" i="0">
                <a:solidFill>
                  <a:srgbClr val="000000"/>
                </a:solidFill>
                <a:effectLst/>
                <a:latin typeface="Aptos" panose="020B0004020202020204" pitchFamily="34" charset="0"/>
              </a:rPr>
              <a:t>“Our 4 objectives are: </a:t>
            </a:r>
            <a:endParaRPr lang="en-US" b="0" i="0">
              <a:solidFill>
                <a:srgbClr val="000000"/>
              </a:solidFill>
              <a:effectLst/>
              <a:latin typeface="Segoe UI" panose="020B0502040204020203" pitchFamily="34" charset="0"/>
            </a:endParaRPr>
          </a:p>
          <a:p>
            <a:pPr algn="l" rtl="0" fontAlgn="base">
              <a:lnSpc>
                <a:spcPts val="1651"/>
              </a:lnSpc>
              <a:buFont typeface="+mj-lt"/>
              <a:buAutoNum type="arabicPeriod"/>
            </a:pPr>
            <a:r>
              <a:rPr lang="en-US" sz="1200" b="0" i="0">
                <a:solidFill>
                  <a:srgbClr val="000000"/>
                </a:solidFill>
                <a:effectLst/>
                <a:latin typeface="Aptos" panose="020B0004020202020204" pitchFamily="34" charset="0"/>
              </a:rPr>
              <a:t>Measure how features like bedrooms, bathrooms, basements, garages, and local crime influence prices. </a:t>
            </a:r>
          </a:p>
          <a:p>
            <a:pPr algn="l" rtl="0" fontAlgn="base">
              <a:lnSpc>
                <a:spcPts val="1651"/>
              </a:lnSpc>
              <a:buFont typeface="+mj-lt"/>
              <a:buAutoNum type="arabicPeriod" startAt="2"/>
            </a:pPr>
            <a:r>
              <a:rPr lang="en-US" sz="1200" b="0" i="0">
                <a:solidFill>
                  <a:srgbClr val="000000"/>
                </a:solidFill>
                <a:effectLst/>
                <a:latin typeface="Aptos" panose="020B0004020202020204" pitchFamily="34" charset="0"/>
              </a:rPr>
              <a:t>Segment our analysis by neighborhood, year-built, and property style. </a:t>
            </a:r>
          </a:p>
          <a:p>
            <a:pPr algn="l" rtl="0" fontAlgn="base">
              <a:lnSpc>
                <a:spcPts val="1651"/>
              </a:lnSpc>
              <a:buFont typeface="+mj-lt"/>
              <a:buAutoNum type="arabicPeriod" startAt="3"/>
            </a:pPr>
            <a:r>
              <a:rPr lang="en-US" sz="1200" b="0" i="0">
                <a:solidFill>
                  <a:srgbClr val="000000"/>
                </a:solidFill>
                <a:effectLst/>
                <a:latin typeface="Aptos" panose="020B0004020202020204" pitchFamily="34" charset="0"/>
              </a:rPr>
              <a:t>Provide useful insights to buyers, agents, and investors. </a:t>
            </a:r>
          </a:p>
          <a:p>
            <a:pPr algn="l" rtl="0" fontAlgn="base">
              <a:lnSpc>
                <a:spcPts val="1651"/>
              </a:lnSpc>
              <a:buFont typeface="+mj-lt"/>
              <a:buAutoNum type="arabicPeriod" startAt="4"/>
            </a:pPr>
            <a:r>
              <a:rPr lang="en-US" sz="1200" b="0" i="0">
                <a:solidFill>
                  <a:srgbClr val="000000"/>
                </a:solidFill>
                <a:effectLst/>
                <a:latin typeface="Aptos" panose="020B0004020202020204" pitchFamily="34" charset="0"/>
              </a:rPr>
              <a:t>Identify which features add the most value, and how trends vary by location and time.</a:t>
            </a:r>
            <a:r>
              <a:rPr lang="en-US" sz="1200" b="0" i="0">
                <a:solidFill>
                  <a:srgbClr val="000000"/>
                </a:solidFill>
                <a:effectLst/>
                <a:latin typeface="Arial" panose="020B0604020202020204" pitchFamily="34" charset="0"/>
              </a:rPr>
              <a:t>​</a:t>
            </a:r>
            <a:r>
              <a:rPr lang="en-US" sz="1200" b="0" i="0">
                <a:solidFill>
                  <a:srgbClr val="000000"/>
                </a:solidFill>
                <a:effectLst/>
                <a:latin typeface="Aptos" panose="020B0004020202020204" pitchFamily="34" charset="0"/>
              </a:rPr>
              <a:t>  </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a:t>
            </a:r>
          </a:p>
          <a:p>
            <a:endParaRPr lang="en-US"/>
          </a:p>
          <a:p>
            <a:pPr algn="l" rtl="0" fontAlgn="base">
              <a:lnSpc>
                <a:spcPts val="1651"/>
              </a:lnSpc>
              <a:spcAft>
                <a:spcPts val="800"/>
              </a:spcAft>
              <a:buNone/>
            </a:pPr>
            <a:r>
              <a:rPr lang="en-US" sz="1800" b="0" i="0">
                <a:solidFill>
                  <a:srgbClr val="000000"/>
                </a:solidFill>
                <a:effectLst/>
                <a:latin typeface="Aptos" panose="020B0004020202020204" pitchFamily="34" charset="0"/>
              </a:rPr>
              <a:t>“Our work has practical benefits for multiple stakeholders: </a:t>
            </a:r>
            <a:endParaRPr lang="en-US" b="0" i="0">
              <a:solidFill>
                <a:srgbClr val="000000"/>
              </a:solidFill>
              <a:effectLst/>
              <a:latin typeface="Segoe UI" panose="020B0502040204020203" pitchFamily="34" charset="0"/>
            </a:endParaRPr>
          </a:p>
          <a:p>
            <a:pPr algn="l" rtl="0" fontAlgn="base">
              <a:lnSpc>
                <a:spcPts val="1651"/>
              </a:lnSpc>
              <a:buFont typeface="Arial" panose="020B0604020202020204" pitchFamily="34" charset="0"/>
              <a:buChar char="•"/>
            </a:pPr>
            <a:r>
              <a:rPr lang="en-US" sz="1800" b="0" i="0">
                <a:solidFill>
                  <a:srgbClr val="000000"/>
                </a:solidFill>
                <a:effectLst/>
                <a:latin typeface="Aptos" panose="020B0004020202020204" pitchFamily="34" charset="0"/>
              </a:rPr>
              <a:t>For buyers, it can help make informed decisions and avoid overpaying.</a:t>
            </a:r>
            <a:r>
              <a:rPr lang="en-US" sz="1800" b="0" i="0">
                <a:solidFill>
                  <a:srgbClr val="000000"/>
                </a:solidFill>
                <a:effectLst/>
                <a:latin typeface="Arial" panose="020B0604020202020204" pitchFamily="34" charset="0"/>
              </a:rPr>
              <a:t>​ </a:t>
            </a:r>
            <a:endParaRPr lang="en-US" sz="1800" b="0" i="0">
              <a:solidFill>
                <a:srgbClr val="000000"/>
              </a:solidFill>
              <a:effectLst/>
              <a:latin typeface="Aptos" panose="020B0004020202020204" pitchFamily="34" charset="0"/>
            </a:endParaRPr>
          </a:p>
          <a:p>
            <a:pPr algn="l" rtl="0" fontAlgn="base">
              <a:lnSpc>
                <a:spcPts val="1651"/>
              </a:lnSpc>
              <a:buFont typeface="Arial" panose="020B0604020202020204" pitchFamily="34" charset="0"/>
              <a:buChar char="•"/>
            </a:pPr>
            <a:r>
              <a:rPr lang="en-US" sz="1800" b="0" i="0">
                <a:solidFill>
                  <a:srgbClr val="000000"/>
                </a:solidFill>
                <a:effectLst/>
                <a:latin typeface="Aptos" panose="020B0004020202020204" pitchFamily="34" charset="0"/>
              </a:rPr>
              <a:t>For Agents, can use these insights to optimize marketing, negotiations, and client returns.  </a:t>
            </a:r>
          </a:p>
          <a:p>
            <a:pPr algn="l" rtl="0" fontAlgn="base">
              <a:lnSpc>
                <a:spcPts val="1651"/>
              </a:lnSpc>
              <a:buFont typeface="Arial" panose="020B0604020202020204" pitchFamily="34" charset="0"/>
              <a:buChar char="•"/>
            </a:pPr>
            <a:r>
              <a:rPr lang="en-US" sz="1800" b="0" i="0">
                <a:solidFill>
                  <a:srgbClr val="000000"/>
                </a:solidFill>
                <a:effectLst/>
                <a:latin typeface="Aptos" panose="020B0004020202020204" pitchFamily="34" charset="0"/>
              </a:rPr>
              <a:t>For investors, can better target their acquisitions for long-term gains.</a:t>
            </a:r>
            <a:r>
              <a:rPr lang="en-US" sz="1800" b="0" i="0">
                <a:solidFill>
                  <a:srgbClr val="000000"/>
                </a:solidFill>
                <a:effectLst/>
                <a:latin typeface="WordVisiCarriageReturn_MSFontService"/>
              </a:rPr>
              <a:t> </a:t>
            </a:r>
            <a:br>
              <a:rPr lang="en-US"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Ultimately, our analysis supports more informed, evidence-based decision making.” </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a:t>
            </a:r>
          </a:p>
          <a:p>
            <a:endParaRPr lang="en-US"/>
          </a:p>
          <a:p>
            <a:r>
              <a:rPr lang="en-US" sz="1800" b="0" i="0">
                <a:solidFill>
                  <a:srgbClr val="000000"/>
                </a:solidFill>
                <a:effectLst/>
                <a:latin typeface="Aptos" panose="020B0004020202020204" pitchFamily="34" charset="0"/>
              </a:rPr>
              <a:t>“We used a rich dataset of over 300,000 </a:t>
            </a:r>
            <a:r>
              <a:rPr lang="en-CA" sz="1800" b="0" i="0">
                <a:solidFill>
                  <a:srgbClr val="000000"/>
                </a:solidFill>
                <a:effectLst/>
                <a:latin typeface="Aptos" panose="020B0004020202020204" pitchFamily="34" charset="0"/>
              </a:rPr>
              <a:t>residential transactions</a:t>
            </a:r>
            <a:r>
              <a:rPr lang="en-US" sz="1800" b="0" i="0">
                <a:solidFill>
                  <a:srgbClr val="000000"/>
                </a:solidFill>
                <a:effectLst/>
                <a:latin typeface="Aptos" panose="020B0004020202020204" pitchFamily="34" charset="0"/>
              </a:rPr>
              <a:t> </a:t>
            </a:r>
            <a:r>
              <a:rPr lang="en-CA" sz="1800" b="0" i="0">
                <a:solidFill>
                  <a:srgbClr val="000000"/>
                </a:solidFill>
                <a:effectLst/>
                <a:latin typeface="Aptos" panose="020B0004020202020204" pitchFamily="34" charset="0"/>
              </a:rPr>
              <a:t>in Edmonton from 2000-2024</a:t>
            </a:r>
            <a:r>
              <a:rPr lang="en-US" sz="1800" b="0" i="0">
                <a:solidFill>
                  <a:srgbClr val="000000"/>
                </a:solidFill>
                <a:effectLst/>
                <a:latin typeface="Aptos" panose="020B0004020202020204" pitchFamily="34" charset="0"/>
              </a:rPr>
              <a:t>, paired with crime data by neighborhood and detailed geographic information. This enabled us to perform both feature-level and spatial analyses of the housing market.”</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a:t>
            </a:r>
          </a:p>
          <a:p>
            <a:endParaRPr lang="en-US"/>
          </a:p>
          <a:p>
            <a:r>
              <a:rPr lang="en-US" b="0" i="0">
                <a:solidFill>
                  <a:srgbClr val="000000"/>
                </a:solidFill>
                <a:effectLst/>
                <a:latin typeface="WordVisi_MSFontService"/>
              </a:rPr>
              <a:t>“Our first step was cleaning and standardizing the data. We removed irrelevant or incomplete entries, and merged property sales with crime and neighborhood metadata. The result was a high-quality dataset with over 319,000 unified records.”</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Senkay</a:t>
            </a:r>
          </a:p>
          <a:p>
            <a:r>
              <a:rPr lang="en-US"/>
              <a:t>crime density was figured out by manually using google maps to determine the area of the district</a:t>
            </a:r>
          </a:p>
          <a:p>
            <a:r>
              <a:rPr lang="en-US"/>
              <a:t>in conjunction with literature, we performed EDA to examine the features influence on the sale price</a:t>
            </a:r>
          </a:p>
          <a:p>
            <a:r>
              <a:rPr lang="en-US"/>
              <a:t>first lets look at crime density across the various districts in Edmonton</a:t>
            </a:r>
          </a:p>
        </p:txBody>
      </p:sp>
      <p:sp>
        <p:nvSpPr>
          <p:cNvPr id="4" name="Slide Number Placeholder 3"/>
          <p:cNvSpPr>
            <a:spLocks noGrp="1"/>
          </p:cNvSpPr>
          <p:nvPr>
            <p:ph type="sldNum" sz="quarter" idx="5"/>
          </p:nvPr>
        </p:nvSpPr>
        <p:spPr/>
        <p:txBody>
          <a:bodyPr/>
          <a:lstStyle/>
          <a:p>
            <a:fld id="{D72BD239-F88A-4BBE-B195-65D04E0155A9}" type="slidenum">
              <a:rPr lang="en-CA" smtClean="0"/>
              <a:t>8</a:t>
            </a:fld>
            <a:endParaRPr lang="en-CA"/>
          </a:p>
        </p:txBody>
      </p:sp>
    </p:spTree>
    <p:extLst>
      <p:ext uri="{BB962C8B-B14F-4D97-AF65-F5344CB8AC3E}">
        <p14:creationId xmlns:p14="http://schemas.microsoft.com/office/powerpoint/2010/main" val="3927590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662AC-063D-FA04-C9DA-3B17467308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D2D94-F140-BAFB-3A55-4811CB59DA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F8433-08AD-C523-F160-2DC194DBBA1B}"/>
              </a:ext>
            </a:extLst>
          </p:cNvPr>
          <p:cNvSpPr>
            <a:spLocks noGrp="1"/>
          </p:cNvSpPr>
          <p:nvPr>
            <p:ph type="body" idx="1"/>
          </p:nvPr>
        </p:nvSpPr>
        <p:spPr/>
        <p:txBody>
          <a:bodyPr/>
          <a:lstStyle/>
          <a:p>
            <a:r>
              <a:rPr lang="en-US"/>
              <a:t>Senkay</a:t>
            </a:r>
          </a:p>
          <a:p>
            <a:r>
              <a:rPr lang="en-US"/>
              <a:t>crime was more focused on the central district</a:t>
            </a:r>
          </a:p>
          <a:p>
            <a:r>
              <a:rPr lang="en-US"/>
              <a:t>when compared to sold price, the general trend is that higher crime density has lower sales price, and the opposite is also true</a:t>
            </a:r>
          </a:p>
          <a:p>
            <a:r>
              <a:rPr lang="en-US"/>
              <a:t>more informative than crime rate (crime per population)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Garage higher pricing</a:t>
            </a:r>
          </a:p>
          <a:p>
            <a:endParaRPr lang="en-US"/>
          </a:p>
          <a:p>
            <a:r>
              <a:rPr lang="en-US"/>
              <a:t>finished basements generally higher</a:t>
            </a:r>
          </a:p>
          <a:p>
            <a:r>
              <a:rPr lang="en-US"/>
              <a:t>the dip in the graph is seen for properties with no basements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general trend of more beds higher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generally higher baths also higher price</a:t>
            </a:r>
          </a:p>
          <a:p>
            <a:endParaRPr lang="en-US"/>
          </a:p>
          <a:p>
            <a:r>
              <a:rPr lang="en-US"/>
              <a:t>based off these findings, it informed us on which features to focus more on for the modelling</a:t>
            </a:r>
          </a:p>
          <a:p>
            <a:r>
              <a:rPr lang="en-US"/>
              <a:t>I’ll now invite Glenn to talk about these</a:t>
            </a:r>
          </a:p>
          <a:p>
            <a:endParaRPr lang="en-US"/>
          </a:p>
          <a:p>
            <a:endParaRPr lang="en-US"/>
          </a:p>
        </p:txBody>
      </p:sp>
      <p:sp>
        <p:nvSpPr>
          <p:cNvPr id="4" name="Slide Number Placeholder 3">
            <a:extLst>
              <a:ext uri="{FF2B5EF4-FFF2-40B4-BE49-F238E27FC236}">
                <a16:creationId xmlns:a16="http://schemas.microsoft.com/office/drawing/2014/main" id="{2AC2728A-0D61-50ED-ADDC-CB6BA18496AC}"/>
              </a:ext>
            </a:extLst>
          </p:cNvPr>
          <p:cNvSpPr>
            <a:spLocks noGrp="1"/>
          </p:cNvSpPr>
          <p:nvPr>
            <p:ph type="sldNum" sz="quarter" idx="5"/>
          </p:nvPr>
        </p:nvSpPr>
        <p:spPr/>
        <p:txBody>
          <a:bodyPr/>
          <a:lstStyle/>
          <a:p>
            <a:fld id="{D72BD239-F88A-4BBE-B195-65D04E0155A9}" type="slidenum">
              <a:rPr lang="en-CA" smtClean="0"/>
              <a:t>9</a:t>
            </a:fld>
            <a:endParaRPr lang="en-CA"/>
          </a:p>
        </p:txBody>
      </p:sp>
    </p:spTree>
    <p:extLst>
      <p:ext uri="{BB962C8B-B14F-4D97-AF65-F5344CB8AC3E}">
        <p14:creationId xmlns:p14="http://schemas.microsoft.com/office/powerpoint/2010/main" val="105027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mailto:aboutus@LGS.com"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hyperlink" Target="http://www.L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239089"/>
            <a:ext cx="7416403" cy="2313861"/>
          </a:xfrm>
          <a:prstGeom prst="rect">
            <a:avLst/>
          </a:prstGeom>
          <a:noFill/>
          <a:ln/>
        </p:spPr>
        <p:txBody>
          <a:bodyPr wrap="square" lIns="0" tIns="0" rIns="0" bIns="0" rtlCol="0" anchor="t"/>
          <a:lstStyle/>
          <a:p>
            <a:pPr marL="0" indent="0" algn="l">
              <a:buNone/>
            </a:pPr>
            <a:r>
              <a:rPr lang="en-CA" sz="3600" noProof="0">
                <a:solidFill>
                  <a:srgbClr val="F5F0F0"/>
                </a:solidFill>
                <a:latin typeface="Merriweather" pitchFamily="34" charset="0"/>
                <a:ea typeface="Merriweather" pitchFamily="34" charset="-122"/>
                <a:cs typeface="Merriweather" pitchFamily="34" charset="-120"/>
              </a:rPr>
              <a:t>Impact of Property Features on </a:t>
            </a:r>
            <a:r>
              <a:rPr lang="en-CA" sz="8000" noProof="0">
                <a:solidFill>
                  <a:srgbClr val="F5F0F0"/>
                </a:solidFill>
                <a:latin typeface="Merriweather" pitchFamily="34" charset="0"/>
                <a:ea typeface="Merriweather" pitchFamily="34" charset="-122"/>
                <a:cs typeface="Merriweather" pitchFamily="34" charset="-120"/>
              </a:rPr>
              <a:t>Property Pricing</a:t>
            </a:r>
            <a:endParaRPr lang="en-CA" sz="8000" noProof="0"/>
          </a:p>
        </p:txBody>
      </p:sp>
      <p:sp>
        <p:nvSpPr>
          <p:cNvPr id="4" name="Text 1"/>
          <p:cNvSpPr/>
          <p:nvPr/>
        </p:nvSpPr>
        <p:spPr>
          <a:xfrm>
            <a:off x="6350198" y="4923115"/>
            <a:ext cx="7416403" cy="394811"/>
          </a:xfrm>
          <a:prstGeom prst="rect">
            <a:avLst/>
          </a:prstGeom>
          <a:noFill/>
          <a:ln/>
        </p:spPr>
        <p:txBody>
          <a:bodyPr wrap="none" lIns="0" tIns="0" rIns="0" bIns="0" rtlCol="0" anchor="t"/>
          <a:lstStyle/>
          <a:p>
            <a:pPr marL="0" indent="0" algn="l">
              <a:lnSpc>
                <a:spcPts val="3100"/>
              </a:lnSpc>
              <a:buNone/>
            </a:pPr>
            <a:endParaRPr lang="en-CA" sz="1900" noProof="0"/>
          </a:p>
        </p:txBody>
      </p:sp>
      <p:sp>
        <p:nvSpPr>
          <p:cNvPr id="5" name="Text 2"/>
          <p:cNvSpPr/>
          <p:nvPr/>
        </p:nvSpPr>
        <p:spPr>
          <a:xfrm>
            <a:off x="6350198" y="6374513"/>
            <a:ext cx="7416403" cy="1110020"/>
          </a:xfrm>
          <a:prstGeom prst="rect">
            <a:avLst/>
          </a:prstGeom>
          <a:noFill/>
          <a:ln/>
        </p:spPr>
        <p:txBody>
          <a:bodyPr wrap="none" lIns="0" tIns="0" rIns="0" bIns="0" rtlCol="0" anchor="t"/>
          <a:lstStyle/>
          <a:p>
            <a:pPr marL="0" indent="0" algn="l">
              <a:lnSpc>
                <a:spcPts val="3100"/>
              </a:lnSpc>
              <a:buNone/>
            </a:pPr>
            <a:r>
              <a:rPr lang="en-CA" sz="2800" noProof="0">
                <a:solidFill>
                  <a:schemeClr val="bg2"/>
                </a:solidFill>
              </a:rPr>
              <a:t>Glenn Barnes, Lan Dinh, Senkay Li</a:t>
            </a:r>
          </a:p>
          <a:p>
            <a:pPr marL="0" indent="0" algn="l">
              <a:lnSpc>
                <a:spcPts val="3100"/>
              </a:lnSpc>
              <a:buNone/>
            </a:pPr>
            <a:endParaRPr lang="en-CA" sz="1900" noProof="0">
              <a:solidFill>
                <a:schemeClr val="bg2"/>
              </a:solidFill>
            </a:endParaRPr>
          </a:p>
          <a:p>
            <a:pPr marL="0" indent="0" algn="l">
              <a:lnSpc>
                <a:spcPts val="3100"/>
              </a:lnSpc>
              <a:buNone/>
            </a:pPr>
            <a:r>
              <a:rPr lang="en-CA" noProof="0">
                <a:solidFill>
                  <a:schemeClr val="bg2"/>
                </a:solidFill>
              </a:rPr>
              <a:t>Data Analytics Capstone</a:t>
            </a:r>
          </a:p>
        </p:txBody>
      </p:sp>
      <p:pic>
        <p:nvPicPr>
          <p:cNvPr id="8" name="Picture 7" descr="A black and white logo&#10;&#10;AI-generated content may be incorrect.">
            <a:extLst>
              <a:ext uri="{FF2B5EF4-FFF2-40B4-BE49-F238E27FC236}">
                <a16:creationId xmlns:a16="http://schemas.microsoft.com/office/drawing/2014/main" id="{022D6AE7-1D99-8AA2-65E2-747B41CA151E}"/>
              </a:ext>
            </a:extLst>
          </p:cNvPr>
          <p:cNvPicPr>
            <a:picLocks noChangeAspect="1"/>
          </p:cNvPicPr>
          <p:nvPr/>
        </p:nvPicPr>
        <p:blipFill>
          <a:blip r:embed="rId4">
            <a:lum bright="70000" contrast="-70000"/>
          </a:blip>
          <a:srcRect t="28961" b="29614"/>
          <a:stretch/>
        </p:blipFill>
        <p:spPr>
          <a:xfrm>
            <a:off x="11537320" y="22560"/>
            <a:ext cx="3093080" cy="12813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146" y="1124664"/>
            <a:ext cx="7565708" cy="1409224"/>
          </a:xfrm>
          <a:prstGeom prst="rect">
            <a:avLst/>
          </a:prstGeom>
          <a:noFill/>
          <a:ln/>
        </p:spPr>
        <p:txBody>
          <a:bodyPr wrap="square" lIns="0" tIns="0" rIns="0" bIns="0" rtlCol="0" anchor="t"/>
          <a:lstStyle/>
          <a:p>
            <a:pPr marL="0" indent="0" algn="l">
              <a:lnSpc>
                <a:spcPts val="5500"/>
              </a:lnSpc>
              <a:buNone/>
            </a:pPr>
            <a:r>
              <a:rPr lang="en-CA" sz="4400" noProof="0">
                <a:solidFill>
                  <a:srgbClr val="F5F0F0"/>
                </a:solidFill>
                <a:latin typeface="Merriweather" pitchFamily="34" charset="0"/>
                <a:ea typeface="Merriweather" pitchFamily="34" charset="-122"/>
                <a:cs typeface="Merriweather" pitchFamily="34" charset="-120"/>
              </a:rPr>
              <a:t>Methodology: Feature Engineering and Modeling</a:t>
            </a:r>
            <a:endParaRPr lang="en-CA" sz="4400" noProof="0"/>
          </a:p>
        </p:txBody>
      </p:sp>
      <p:sp>
        <p:nvSpPr>
          <p:cNvPr id="4" name="Shape 1"/>
          <p:cNvSpPr/>
          <p:nvPr/>
        </p:nvSpPr>
        <p:spPr>
          <a:xfrm>
            <a:off x="789146" y="3125629"/>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5" name="Text 2"/>
          <p:cNvSpPr/>
          <p:nvPr/>
        </p:nvSpPr>
        <p:spPr>
          <a:xfrm>
            <a:off x="873681" y="3167896"/>
            <a:ext cx="338137" cy="422672"/>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1</a:t>
            </a:r>
            <a:endParaRPr lang="en-CA" sz="2650" noProof="0"/>
          </a:p>
        </p:txBody>
      </p:sp>
      <p:sp>
        <p:nvSpPr>
          <p:cNvPr id="6" name="Text 3"/>
          <p:cNvSpPr/>
          <p:nvPr/>
        </p:nvSpPr>
        <p:spPr>
          <a:xfrm>
            <a:off x="1521857" y="3125629"/>
            <a:ext cx="2818448" cy="352187"/>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Feature Engineering</a:t>
            </a:r>
            <a:endParaRPr lang="en-CA" sz="2200" noProof="0"/>
          </a:p>
        </p:txBody>
      </p:sp>
      <p:sp>
        <p:nvSpPr>
          <p:cNvPr id="7" name="Text 4"/>
          <p:cNvSpPr/>
          <p:nvPr/>
        </p:nvSpPr>
        <p:spPr>
          <a:xfrm>
            <a:off x="1521857" y="3613071"/>
            <a:ext cx="2937510" cy="1803797"/>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Created variables like property age, bathroom-bedroom ratios, crime rate per capita, and seasonal categories.</a:t>
            </a:r>
            <a:endParaRPr lang="en-CA" sz="1750" noProof="0"/>
          </a:p>
        </p:txBody>
      </p:sp>
      <p:sp>
        <p:nvSpPr>
          <p:cNvPr id="8" name="Shape 5"/>
          <p:cNvSpPr/>
          <p:nvPr/>
        </p:nvSpPr>
        <p:spPr>
          <a:xfrm>
            <a:off x="4684752" y="3125629"/>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9" name="Text 6"/>
          <p:cNvSpPr/>
          <p:nvPr/>
        </p:nvSpPr>
        <p:spPr>
          <a:xfrm>
            <a:off x="4769287" y="3167896"/>
            <a:ext cx="338137" cy="422672"/>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2</a:t>
            </a:r>
            <a:endParaRPr lang="en-CA" sz="2650" noProof="0"/>
          </a:p>
        </p:txBody>
      </p:sp>
      <p:sp>
        <p:nvSpPr>
          <p:cNvPr id="10" name="Text 7"/>
          <p:cNvSpPr/>
          <p:nvPr/>
        </p:nvSpPr>
        <p:spPr>
          <a:xfrm>
            <a:off x="5417463" y="3125629"/>
            <a:ext cx="2818448" cy="352187"/>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Modeling</a:t>
            </a:r>
            <a:endParaRPr lang="en-CA" sz="2200" noProof="0"/>
          </a:p>
        </p:txBody>
      </p:sp>
      <p:sp>
        <p:nvSpPr>
          <p:cNvPr id="11" name="Text 8"/>
          <p:cNvSpPr/>
          <p:nvPr/>
        </p:nvSpPr>
        <p:spPr>
          <a:xfrm>
            <a:off x="5417463" y="3613071"/>
            <a:ext cx="2937510" cy="1443038"/>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Applied Linear Regression, Random Forest, and </a:t>
            </a:r>
            <a:r>
              <a:rPr lang="en-CA" sz="1750" noProof="0" err="1">
                <a:solidFill>
                  <a:srgbClr val="E2E6E9"/>
                </a:solidFill>
                <a:latin typeface="Merriweather" pitchFamily="34" charset="0"/>
                <a:ea typeface="Merriweather" pitchFamily="34" charset="-122"/>
                <a:cs typeface="Merriweather" pitchFamily="34" charset="-120"/>
              </a:rPr>
              <a:t>XGBoost</a:t>
            </a:r>
            <a:r>
              <a:rPr lang="en-CA" sz="1750" noProof="0">
                <a:solidFill>
                  <a:srgbClr val="E2E6E9"/>
                </a:solidFill>
                <a:latin typeface="Merriweather" pitchFamily="34" charset="0"/>
                <a:ea typeface="Merriweather" pitchFamily="34" charset="-122"/>
                <a:cs typeface="Merriweather" pitchFamily="34" charset="-120"/>
              </a:rPr>
              <a:t> models, evaluated by RMSE and R² scores.</a:t>
            </a:r>
            <a:endParaRPr lang="en-CA" sz="1750" noProof="0"/>
          </a:p>
        </p:txBody>
      </p:sp>
      <p:sp>
        <p:nvSpPr>
          <p:cNvPr id="12" name="Shape 9"/>
          <p:cNvSpPr/>
          <p:nvPr/>
        </p:nvSpPr>
        <p:spPr>
          <a:xfrm>
            <a:off x="789146" y="5895856"/>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13" name="Text 10"/>
          <p:cNvSpPr/>
          <p:nvPr/>
        </p:nvSpPr>
        <p:spPr>
          <a:xfrm>
            <a:off x="873681" y="5938123"/>
            <a:ext cx="338137" cy="422672"/>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3</a:t>
            </a:r>
            <a:endParaRPr lang="en-CA" sz="2650" noProof="0"/>
          </a:p>
        </p:txBody>
      </p:sp>
      <p:sp>
        <p:nvSpPr>
          <p:cNvPr id="14" name="Text 11"/>
          <p:cNvSpPr/>
          <p:nvPr/>
        </p:nvSpPr>
        <p:spPr>
          <a:xfrm>
            <a:off x="1521857" y="5895856"/>
            <a:ext cx="2818448" cy="352187"/>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Data Splitting</a:t>
            </a:r>
            <a:endParaRPr lang="en-CA" sz="2200" noProof="0"/>
          </a:p>
        </p:txBody>
      </p:sp>
      <p:sp>
        <p:nvSpPr>
          <p:cNvPr id="15" name="Text 12"/>
          <p:cNvSpPr/>
          <p:nvPr/>
        </p:nvSpPr>
        <p:spPr>
          <a:xfrm>
            <a:off x="1521857" y="6383298"/>
            <a:ext cx="6832997" cy="721519"/>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Used 80% training and 20% testing splits to validate model performance.</a:t>
            </a:r>
            <a:endParaRPr lang="en-CA" sz="1750" noProof="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8F916-8463-6029-50AC-9B313281888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26890F9-F3F3-8856-600F-E77374570F09}"/>
              </a:ext>
            </a:extLst>
          </p:cNvPr>
          <p:cNvSpPr/>
          <p:nvPr/>
        </p:nvSpPr>
        <p:spPr>
          <a:xfrm>
            <a:off x="789146" y="1124664"/>
            <a:ext cx="7565708" cy="1409224"/>
          </a:xfrm>
          <a:prstGeom prst="rect">
            <a:avLst/>
          </a:prstGeom>
          <a:noFill/>
          <a:ln/>
        </p:spPr>
        <p:txBody>
          <a:bodyPr wrap="square" lIns="0" tIns="0" rIns="0" bIns="0" rtlCol="0" anchor="t"/>
          <a:lstStyle/>
          <a:p>
            <a:pPr>
              <a:lnSpc>
                <a:spcPts val="5500"/>
              </a:lnSpc>
            </a:pPr>
            <a:r>
              <a:rPr lang="en-CA" sz="4400">
                <a:solidFill>
                  <a:srgbClr val="F5F0F0"/>
                </a:solidFill>
                <a:latin typeface="Merriweather"/>
                <a:ea typeface="Calibri"/>
                <a:cs typeface="Calibri"/>
              </a:rPr>
              <a:t>Findings: Individual Dataset Analysis</a:t>
            </a:r>
          </a:p>
        </p:txBody>
      </p:sp>
      <p:sp>
        <p:nvSpPr>
          <p:cNvPr id="4" name="Shape 1">
            <a:extLst>
              <a:ext uri="{FF2B5EF4-FFF2-40B4-BE49-F238E27FC236}">
                <a16:creationId xmlns:a16="http://schemas.microsoft.com/office/drawing/2014/main" id="{BE897D98-E56A-49D3-A444-8F6C3BF71FC9}"/>
              </a:ext>
            </a:extLst>
          </p:cNvPr>
          <p:cNvSpPr/>
          <p:nvPr/>
        </p:nvSpPr>
        <p:spPr>
          <a:xfrm>
            <a:off x="789146" y="3125629"/>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5" name="Text 2">
            <a:extLst>
              <a:ext uri="{FF2B5EF4-FFF2-40B4-BE49-F238E27FC236}">
                <a16:creationId xmlns:a16="http://schemas.microsoft.com/office/drawing/2014/main" id="{0B652F1E-9DA2-72B9-AE34-6036B6F5D943}"/>
              </a:ext>
            </a:extLst>
          </p:cNvPr>
          <p:cNvSpPr/>
          <p:nvPr/>
        </p:nvSpPr>
        <p:spPr>
          <a:xfrm>
            <a:off x="873681" y="3167896"/>
            <a:ext cx="338137" cy="422672"/>
          </a:xfrm>
          <a:prstGeom prst="rect">
            <a:avLst/>
          </a:prstGeom>
          <a:noFill/>
          <a:ln/>
        </p:spPr>
        <p:txBody>
          <a:bodyPr wrap="none" lIns="0" tIns="0" rIns="0" bIns="0" rtlCol="0" anchor="t"/>
          <a:lstStyle/>
          <a:p>
            <a:pPr marL="0" indent="0" algn="ctr">
              <a:lnSpc>
                <a:spcPts val="2650"/>
              </a:lnSpc>
              <a:buNone/>
            </a:pPr>
            <a:endParaRPr lang="en-CA" sz="2650" noProof="0">
              <a:solidFill>
                <a:srgbClr val="E2E6E9"/>
              </a:solidFill>
              <a:latin typeface="Merriweather"/>
            </a:endParaRPr>
          </a:p>
        </p:txBody>
      </p:sp>
      <p:sp>
        <p:nvSpPr>
          <p:cNvPr id="6" name="Text 3">
            <a:extLst>
              <a:ext uri="{FF2B5EF4-FFF2-40B4-BE49-F238E27FC236}">
                <a16:creationId xmlns:a16="http://schemas.microsoft.com/office/drawing/2014/main" id="{F557E8C2-55CA-4A80-799E-99DC9030BA9D}"/>
              </a:ext>
            </a:extLst>
          </p:cNvPr>
          <p:cNvSpPr/>
          <p:nvPr/>
        </p:nvSpPr>
        <p:spPr>
          <a:xfrm>
            <a:off x="1521857" y="3125629"/>
            <a:ext cx="2818448" cy="352187"/>
          </a:xfrm>
          <a:prstGeom prst="rect">
            <a:avLst/>
          </a:prstGeom>
          <a:noFill/>
          <a:ln/>
        </p:spPr>
        <p:txBody>
          <a:bodyPr wrap="none" lIns="0" tIns="0" rIns="0" bIns="0" rtlCol="0" anchor="t"/>
          <a:lstStyle/>
          <a:p>
            <a:pPr>
              <a:lnSpc>
                <a:spcPts val="2750"/>
              </a:lnSpc>
            </a:pPr>
            <a:r>
              <a:rPr lang="en-CA" sz="2200">
                <a:solidFill>
                  <a:srgbClr val="E2E6E9"/>
                </a:solidFill>
                <a:latin typeface="Merriweather"/>
              </a:rPr>
              <a:t>Property Attributes</a:t>
            </a:r>
            <a:endParaRPr lang="en-CA" sz="2200" noProof="0">
              <a:solidFill>
                <a:srgbClr val="E2E6E9"/>
              </a:solidFill>
              <a:latin typeface="Merriweather"/>
            </a:endParaRPr>
          </a:p>
        </p:txBody>
      </p:sp>
      <p:sp>
        <p:nvSpPr>
          <p:cNvPr id="7" name="Text 4">
            <a:extLst>
              <a:ext uri="{FF2B5EF4-FFF2-40B4-BE49-F238E27FC236}">
                <a16:creationId xmlns:a16="http://schemas.microsoft.com/office/drawing/2014/main" id="{65F7FBF3-FDFD-0B97-BD7C-3A4908AA11B7}"/>
              </a:ext>
            </a:extLst>
          </p:cNvPr>
          <p:cNvSpPr/>
          <p:nvPr/>
        </p:nvSpPr>
        <p:spPr>
          <a:xfrm>
            <a:off x="1521857" y="3613071"/>
            <a:ext cx="2937510" cy="1803797"/>
          </a:xfrm>
          <a:prstGeom prst="rect">
            <a:avLst/>
          </a:prstGeom>
          <a:noFill/>
          <a:ln/>
        </p:spPr>
        <p:txBody>
          <a:bodyPr wrap="square" lIns="0" tIns="0" rIns="0" bIns="0" rtlCol="0" anchor="t"/>
          <a:lstStyle/>
          <a:p>
            <a:r>
              <a:rPr lang="en-CA" sz="1750">
                <a:solidFill>
                  <a:srgbClr val="E2E6E9"/>
                </a:solidFill>
                <a:latin typeface="Merriweather"/>
                <a:ea typeface="Calibri"/>
                <a:cs typeface="Calibri"/>
              </a:rPr>
              <a:t>Size</a:t>
            </a:r>
            <a:r>
              <a:rPr lang="en-CA" sz="1750">
                <a:solidFill>
                  <a:srgbClr val="E2E6E9"/>
                </a:solidFill>
                <a:latin typeface="Merriweather"/>
                <a:ea typeface="+mn-lt"/>
                <a:cs typeface="+mn-lt"/>
              </a:rPr>
              <a:t>, </a:t>
            </a:r>
            <a:r>
              <a:rPr lang="en-CA" sz="1750" noProof="0">
                <a:solidFill>
                  <a:srgbClr val="E2E6E9"/>
                </a:solidFill>
                <a:latin typeface="Merriweather"/>
                <a:ea typeface="+mn-lt"/>
                <a:cs typeface="+mn-lt"/>
              </a:rPr>
              <a:t>age, </a:t>
            </a:r>
            <a:r>
              <a:rPr lang="en-CA" sz="1750">
                <a:solidFill>
                  <a:srgbClr val="E2E6E9"/>
                </a:solidFill>
                <a:latin typeface="Merriweather"/>
                <a:ea typeface="+mn-lt"/>
                <a:cs typeface="+mn-lt"/>
              </a:rPr>
              <a:t>bathroom/bedroom counts drive values</a:t>
            </a:r>
            <a:endParaRPr lang="en-CA">
              <a:latin typeface="Merriweather"/>
            </a:endParaRPr>
          </a:p>
          <a:p>
            <a:pPr marL="0" indent="0" algn="l">
              <a:lnSpc>
                <a:spcPts val="2800"/>
              </a:lnSpc>
              <a:buNone/>
            </a:pPr>
            <a:endParaRPr lang="en-CA" sz="1750" noProof="0">
              <a:solidFill>
                <a:srgbClr val="E2E6E9"/>
              </a:solidFill>
              <a:latin typeface="Merriweather"/>
            </a:endParaRPr>
          </a:p>
        </p:txBody>
      </p:sp>
      <p:sp>
        <p:nvSpPr>
          <p:cNvPr id="8" name="Shape 5">
            <a:extLst>
              <a:ext uri="{FF2B5EF4-FFF2-40B4-BE49-F238E27FC236}">
                <a16:creationId xmlns:a16="http://schemas.microsoft.com/office/drawing/2014/main" id="{404DD144-4319-5767-499C-35FC05B3D5EC}"/>
              </a:ext>
            </a:extLst>
          </p:cNvPr>
          <p:cNvSpPr/>
          <p:nvPr/>
        </p:nvSpPr>
        <p:spPr>
          <a:xfrm>
            <a:off x="4684752" y="3125629"/>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9" name="Text 6">
            <a:extLst>
              <a:ext uri="{FF2B5EF4-FFF2-40B4-BE49-F238E27FC236}">
                <a16:creationId xmlns:a16="http://schemas.microsoft.com/office/drawing/2014/main" id="{00152245-FA3E-12AC-73B9-C2B87404408C}"/>
              </a:ext>
            </a:extLst>
          </p:cNvPr>
          <p:cNvSpPr/>
          <p:nvPr/>
        </p:nvSpPr>
        <p:spPr>
          <a:xfrm>
            <a:off x="4769287" y="3167896"/>
            <a:ext cx="338137" cy="422672"/>
          </a:xfrm>
          <a:prstGeom prst="rect">
            <a:avLst/>
          </a:prstGeom>
          <a:noFill/>
          <a:ln/>
        </p:spPr>
        <p:txBody>
          <a:bodyPr wrap="none" lIns="0" tIns="0" rIns="0" bIns="0" rtlCol="0" anchor="t"/>
          <a:lstStyle/>
          <a:p>
            <a:pPr marL="0" indent="0" algn="ctr">
              <a:lnSpc>
                <a:spcPts val="2650"/>
              </a:lnSpc>
              <a:buNone/>
            </a:pPr>
            <a:endParaRPr lang="en-CA" sz="2650" noProof="0">
              <a:solidFill>
                <a:srgbClr val="E2E6E9"/>
              </a:solidFill>
              <a:latin typeface="Merriweather"/>
            </a:endParaRPr>
          </a:p>
        </p:txBody>
      </p:sp>
      <p:sp>
        <p:nvSpPr>
          <p:cNvPr id="10" name="Text 7">
            <a:extLst>
              <a:ext uri="{FF2B5EF4-FFF2-40B4-BE49-F238E27FC236}">
                <a16:creationId xmlns:a16="http://schemas.microsoft.com/office/drawing/2014/main" id="{3B9F0B0A-F67A-DBB8-CB3C-EB0F19F9ED2A}"/>
              </a:ext>
            </a:extLst>
          </p:cNvPr>
          <p:cNvSpPr/>
          <p:nvPr/>
        </p:nvSpPr>
        <p:spPr>
          <a:xfrm>
            <a:off x="5417463" y="3125629"/>
            <a:ext cx="2818448" cy="352187"/>
          </a:xfrm>
          <a:prstGeom prst="rect">
            <a:avLst/>
          </a:prstGeom>
          <a:noFill/>
          <a:ln/>
        </p:spPr>
        <p:txBody>
          <a:bodyPr wrap="none" lIns="0" tIns="0" rIns="0" bIns="0" rtlCol="0" anchor="t"/>
          <a:lstStyle/>
          <a:p>
            <a:pPr>
              <a:lnSpc>
                <a:spcPts val="2750"/>
              </a:lnSpc>
            </a:pPr>
            <a:r>
              <a:rPr lang="en-CA" sz="2200">
                <a:solidFill>
                  <a:srgbClr val="E2E6E9"/>
                </a:solidFill>
                <a:latin typeface="Merriweather"/>
              </a:rPr>
              <a:t>Location Dynamics</a:t>
            </a:r>
            <a:endParaRPr lang="en-CA" sz="2200" noProof="0"/>
          </a:p>
        </p:txBody>
      </p:sp>
      <p:sp>
        <p:nvSpPr>
          <p:cNvPr id="11" name="Text 8">
            <a:extLst>
              <a:ext uri="{FF2B5EF4-FFF2-40B4-BE49-F238E27FC236}">
                <a16:creationId xmlns:a16="http://schemas.microsoft.com/office/drawing/2014/main" id="{EA60E879-0CC1-5073-79EB-7F3E2AABEB52}"/>
              </a:ext>
            </a:extLst>
          </p:cNvPr>
          <p:cNvSpPr/>
          <p:nvPr/>
        </p:nvSpPr>
        <p:spPr>
          <a:xfrm>
            <a:off x="5417463" y="3613071"/>
            <a:ext cx="2937510" cy="1443038"/>
          </a:xfrm>
          <a:prstGeom prst="rect">
            <a:avLst/>
          </a:prstGeom>
          <a:noFill/>
          <a:ln/>
        </p:spPr>
        <p:txBody>
          <a:bodyPr wrap="square" lIns="0" tIns="0" rIns="0" bIns="0" rtlCol="0" anchor="t"/>
          <a:lstStyle/>
          <a:p>
            <a:r>
              <a:rPr lang="en-CA" sz="1750">
                <a:solidFill>
                  <a:srgbClr val="E2E6E9"/>
                </a:solidFill>
                <a:latin typeface="Merriweather"/>
                <a:ea typeface="+mn-lt"/>
                <a:cs typeface="+mn-lt"/>
              </a:rPr>
              <a:t>Geographic context substantially enhances predictions</a:t>
            </a:r>
            <a:endParaRPr lang="en-US">
              <a:latin typeface="Merriweather"/>
            </a:endParaRPr>
          </a:p>
          <a:p>
            <a:pPr marL="0" indent="0" algn="l">
              <a:lnSpc>
                <a:spcPts val="2800"/>
              </a:lnSpc>
              <a:buNone/>
            </a:pPr>
            <a:endParaRPr lang="en-CA" sz="1750" noProof="0">
              <a:solidFill>
                <a:srgbClr val="E2E6E9"/>
              </a:solidFill>
              <a:latin typeface="Merriweather"/>
            </a:endParaRPr>
          </a:p>
        </p:txBody>
      </p:sp>
      <p:sp>
        <p:nvSpPr>
          <p:cNvPr id="12" name="Shape 9">
            <a:extLst>
              <a:ext uri="{FF2B5EF4-FFF2-40B4-BE49-F238E27FC236}">
                <a16:creationId xmlns:a16="http://schemas.microsoft.com/office/drawing/2014/main" id="{628FF5B4-139B-0F13-C23A-B42241FC6724}"/>
              </a:ext>
            </a:extLst>
          </p:cNvPr>
          <p:cNvSpPr/>
          <p:nvPr/>
        </p:nvSpPr>
        <p:spPr>
          <a:xfrm>
            <a:off x="789146" y="5895856"/>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13" name="Text 10">
            <a:extLst>
              <a:ext uri="{FF2B5EF4-FFF2-40B4-BE49-F238E27FC236}">
                <a16:creationId xmlns:a16="http://schemas.microsoft.com/office/drawing/2014/main" id="{78056593-5FB6-A080-38E4-9A6163A48281}"/>
              </a:ext>
            </a:extLst>
          </p:cNvPr>
          <p:cNvSpPr/>
          <p:nvPr/>
        </p:nvSpPr>
        <p:spPr>
          <a:xfrm>
            <a:off x="873681" y="5938123"/>
            <a:ext cx="338137" cy="422672"/>
          </a:xfrm>
          <a:prstGeom prst="rect">
            <a:avLst/>
          </a:prstGeom>
          <a:noFill/>
          <a:ln/>
        </p:spPr>
        <p:txBody>
          <a:bodyPr wrap="none" lIns="0" tIns="0" rIns="0" bIns="0" rtlCol="0" anchor="t"/>
          <a:lstStyle/>
          <a:p>
            <a:pPr marL="0" indent="0" algn="ctr">
              <a:lnSpc>
                <a:spcPts val="2650"/>
              </a:lnSpc>
              <a:buNone/>
            </a:pPr>
            <a:endParaRPr lang="en-CA" sz="2650" noProof="0">
              <a:solidFill>
                <a:srgbClr val="E2E6E9"/>
              </a:solidFill>
              <a:latin typeface="Merriweather"/>
            </a:endParaRPr>
          </a:p>
        </p:txBody>
      </p:sp>
      <p:sp>
        <p:nvSpPr>
          <p:cNvPr id="14" name="Text 11">
            <a:extLst>
              <a:ext uri="{FF2B5EF4-FFF2-40B4-BE49-F238E27FC236}">
                <a16:creationId xmlns:a16="http://schemas.microsoft.com/office/drawing/2014/main" id="{33308D54-FB4D-AB91-D587-26B9BB6A43F9}"/>
              </a:ext>
            </a:extLst>
          </p:cNvPr>
          <p:cNvSpPr/>
          <p:nvPr/>
        </p:nvSpPr>
        <p:spPr>
          <a:xfrm>
            <a:off x="1521857" y="5895856"/>
            <a:ext cx="2818448" cy="352187"/>
          </a:xfrm>
          <a:prstGeom prst="rect">
            <a:avLst/>
          </a:prstGeom>
          <a:noFill/>
          <a:ln/>
        </p:spPr>
        <p:txBody>
          <a:bodyPr wrap="none" lIns="0" tIns="0" rIns="0" bIns="0" rtlCol="0" anchor="t"/>
          <a:lstStyle/>
          <a:p>
            <a:pPr>
              <a:lnSpc>
                <a:spcPts val="2750"/>
              </a:lnSpc>
            </a:pPr>
            <a:r>
              <a:rPr lang="en-CA" sz="2200">
                <a:solidFill>
                  <a:srgbClr val="E2E6E9"/>
                </a:solidFill>
                <a:latin typeface="Merriweather"/>
              </a:rPr>
              <a:t>Crime Impact</a:t>
            </a:r>
            <a:endParaRPr lang="en-CA" sz="2200" noProof="0">
              <a:solidFill>
                <a:srgbClr val="E2E6E9"/>
              </a:solidFill>
              <a:latin typeface="Merriweather"/>
            </a:endParaRPr>
          </a:p>
        </p:txBody>
      </p:sp>
      <p:sp>
        <p:nvSpPr>
          <p:cNvPr id="15" name="Text 12">
            <a:extLst>
              <a:ext uri="{FF2B5EF4-FFF2-40B4-BE49-F238E27FC236}">
                <a16:creationId xmlns:a16="http://schemas.microsoft.com/office/drawing/2014/main" id="{225F00E3-2D19-17AE-2939-1038EF963438}"/>
              </a:ext>
            </a:extLst>
          </p:cNvPr>
          <p:cNvSpPr/>
          <p:nvPr/>
        </p:nvSpPr>
        <p:spPr>
          <a:xfrm>
            <a:off x="1521857" y="6373138"/>
            <a:ext cx="3266837" cy="762159"/>
          </a:xfrm>
          <a:prstGeom prst="rect">
            <a:avLst/>
          </a:prstGeom>
          <a:noFill/>
          <a:ln/>
        </p:spPr>
        <p:txBody>
          <a:bodyPr wrap="square" lIns="0" tIns="0" rIns="0" bIns="0" rtlCol="0" anchor="t"/>
          <a:lstStyle/>
          <a:p>
            <a:r>
              <a:rPr lang="en-CA" sz="1750">
                <a:solidFill>
                  <a:srgbClr val="E2E6E9"/>
                </a:solidFill>
                <a:latin typeface="Merriweather"/>
                <a:ea typeface="+mn-lt"/>
                <a:cs typeface="+mn-lt"/>
              </a:rPr>
              <a:t>Negative correlation with prices, moderate effect</a:t>
            </a:r>
            <a:endParaRPr lang="en-US">
              <a:latin typeface="Merriweather"/>
            </a:endParaRPr>
          </a:p>
          <a:p>
            <a:pPr marL="0" indent="0" algn="l">
              <a:lnSpc>
                <a:spcPts val="2800"/>
              </a:lnSpc>
              <a:buNone/>
            </a:pPr>
            <a:endParaRPr lang="en-CA" sz="1750" noProof="0">
              <a:solidFill>
                <a:srgbClr val="E2E6E9"/>
              </a:solidFill>
              <a:latin typeface="Merriweather"/>
            </a:endParaRPr>
          </a:p>
        </p:txBody>
      </p:sp>
      <p:sp>
        <p:nvSpPr>
          <p:cNvPr id="16" name="Shape 9">
            <a:extLst>
              <a:ext uri="{FF2B5EF4-FFF2-40B4-BE49-F238E27FC236}">
                <a16:creationId xmlns:a16="http://schemas.microsoft.com/office/drawing/2014/main" id="{69A301DA-382B-5518-5052-DE6BC82F25B8}"/>
              </a:ext>
            </a:extLst>
          </p:cNvPr>
          <p:cNvSpPr/>
          <p:nvPr/>
        </p:nvSpPr>
        <p:spPr>
          <a:xfrm>
            <a:off x="4771865" y="5895856"/>
            <a:ext cx="507325" cy="507325"/>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17" name="Text 7">
            <a:extLst>
              <a:ext uri="{FF2B5EF4-FFF2-40B4-BE49-F238E27FC236}">
                <a16:creationId xmlns:a16="http://schemas.microsoft.com/office/drawing/2014/main" id="{D18A2B2D-EC28-CF96-C813-60DFA2FE0AD1}"/>
              </a:ext>
            </a:extLst>
          </p:cNvPr>
          <p:cNvSpPr/>
          <p:nvPr/>
        </p:nvSpPr>
        <p:spPr>
          <a:xfrm>
            <a:off x="5529222" y="5899309"/>
            <a:ext cx="2818448" cy="352187"/>
          </a:xfrm>
          <a:prstGeom prst="rect">
            <a:avLst/>
          </a:prstGeom>
          <a:noFill/>
          <a:ln/>
        </p:spPr>
        <p:txBody>
          <a:bodyPr wrap="none" lIns="0" tIns="0" rIns="0" bIns="0" rtlCol="0" anchor="t"/>
          <a:lstStyle/>
          <a:p>
            <a:pPr>
              <a:lnSpc>
                <a:spcPts val="2750"/>
              </a:lnSpc>
            </a:pPr>
            <a:r>
              <a:rPr lang="en-CA" sz="2200">
                <a:solidFill>
                  <a:srgbClr val="E2E6E9"/>
                </a:solidFill>
                <a:latin typeface="Merriweather"/>
              </a:rPr>
              <a:t>Integrated Analysis</a:t>
            </a:r>
            <a:endParaRPr lang="en-CA" sz="2200" noProof="0">
              <a:solidFill>
                <a:srgbClr val="E2E6E9"/>
              </a:solidFill>
              <a:latin typeface="Merriweather"/>
            </a:endParaRPr>
          </a:p>
        </p:txBody>
      </p:sp>
      <p:sp>
        <p:nvSpPr>
          <p:cNvPr id="19" name="Text 12">
            <a:extLst>
              <a:ext uri="{FF2B5EF4-FFF2-40B4-BE49-F238E27FC236}">
                <a16:creationId xmlns:a16="http://schemas.microsoft.com/office/drawing/2014/main" id="{5C38EB23-F315-A944-42BB-138024E92A2F}"/>
              </a:ext>
            </a:extLst>
          </p:cNvPr>
          <p:cNvSpPr/>
          <p:nvPr/>
        </p:nvSpPr>
        <p:spPr>
          <a:xfrm>
            <a:off x="5524896" y="6373137"/>
            <a:ext cx="3266837" cy="762159"/>
          </a:xfrm>
          <a:prstGeom prst="rect">
            <a:avLst/>
          </a:prstGeom>
          <a:noFill/>
          <a:ln/>
        </p:spPr>
        <p:txBody>
          <a:bodyPr wrap="square" lIns="0" tIns="0" rIns="0" bIns="0" rtlCol="0" anchor="t"/>
          <a:lstStyle/>
          <a:p>
            <a:r>
              <a:rPr lang="en-CA" sz="1750">
                <a:solidFill>
                  <a:srgbClr val="E2E6E9"/>
                </a:solidFill>
                <a:latin typeface="Merriweather"/>
                <a:ea typeface="+mn-lt"/>
                <a:cs typeface="+mn-lt"/>
              </a:rPr>
              <a:t>Combined datasets improved accuracy by revealing key price drivers</a:t>
            </a:r>
            <a:endParaRPr lang="en-US">
              <a:latin typeface="Merriweather"/>
            </a:endParaRPr>
          </a:p>
          <a:p>
            <a:endParaRPr lang="en-CA" sz="1750">
              <a:solidFill>
                <a:srgbClr val="E2E6E9"/>
              </a:solidFill>
              <a:latin typeface="Merriweather"/>
              <a:ea typeface="Calibri"/>
              <a:cs typeface="Calibri"/>
            </a:endParaRPr>
          </a:p>
          <a:p>
            <a:pPr marL="0" indent="0" algn="l">
              <a:lnSpc>
                <a:spcPts val="2800"/>
              </a:lnSpc>
              <a:buNone/>
            </a:pPr>
            <a:endParaRPr lang="en-CA" sz="1750" noProof="0">
              <a:solidFill>
                <a:srgbClr val="E2E6E9"/>
              </a:solidFill>
              <a:latin typeface="Merriweather"/>
            </a:endParaRPr>
          </a:p>
        </p:txBody>
      </p:sp>
    </p:spTree>
    <p:extLst>
      <p:ext uri="{BB962C8B-B14F-4D97-AF65-F5344CB8AC3E}">
        <p14:creationId xmlns:p14="http://schemas.microsoft.com/office/powerpoint/2010/main" val="178995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8406" y="1376720"/>
            <a:ext cx="7519988" cy="1450181"/>
          </a:xfrm>
          <a:prstGeom prst="rect">
            <a:avLst/>
          </a:prstGeom>
          <a:noFill/>
          <a:ln/>
        </p:spPr>
        <p:txBody>
          <a:bodyPr wrap="square" lIns="0" tIns="0" rIns="0" bIns="0" rtlCol="0" anchor="t"/>
          <a:lstStyle/>
          <a:p>
            <a:pPr>
              <a:lnSpc>
                <a:spcPts val="5700"/>
              </a:lnSpc>
            </a:pPr>
            <a:r>
              <a:rPr lang="en-CA" sz="4550">
                <a:solidFill>
                  <a:srgbClr val="F5F0F0"/>
                </a:solidFill>
                <a:latin typeface="Merriweather"/>
                <a:ea typeface="Merriweather" pitchFamily="34" charset="-122"/>
                <a:cs typeface="Merriweather" pitchFamily="34" charset="-120"/>
              </a:rPr>
              <a:t>Modeling, Evaluation and </a:t>
            </a:r>
            <a:r>
              <a:rPr lang="en-CA" sz="4550" noProof="0">
                <a:solidFill>
                  <a:srgbClr val="F5F0F0"/>
                </a:solidFill>
                <a:latin typeface="Merriweather"/>
                <a:ea typeface="Merriweather" pitchFamily="34" charset="-122"/>
                <a:cs typeface="Merriweather" pitchFamily="34" charset="-120"/>
              </a:rPr>
              <a:t>Performance</a:t>
            </a:r>
            <a:endParaRPr lang="en-CA" sz="4550" noProof="0">
              <a:latin typeface="Merriweather"/>
            </a:endParaRPr>
          </a:p>
        </p:txBody>
      </p:sp>
      <p:sp>
        <p:nvSpPr>
          <p:cNvPr id="4" name="Shape 1"/>
          <p:cNvSpPr/>
          <p:nvPr/>
        </p:nvSpPr>
        <p:spPr>
          <a:xfrm>
            <a:off x="6298406" y="3564268"/>
            <a:ext cx="7519988" cy="2674620"/>
          </a:xfrm>
          <a:prstGeom prst="roundRect">
            <a:avLst>
              <a:gd name="adj" fmla="val 3643"/>
            </a:avLst>
          </a:prstGeom>
          <a:noFill/>
          <a:ln w="7620">
            <a:solidFill>
              <a:srgbClr val="FFFFFF">
                <a:alpha val="24000"/>
              </a:srgbClr>
            </a:solidFill>
            <a:prstDash val="solid"/>
          </a:ln>
        </p:spPr>
        <p:txBody>
          <a:bodyPr/>
          <a:lstStyle/>
          <a:p>
            <a:endParaRPr lang="en-CA" noProof="0"/>
          </a:p>
        </p:txBody>
      </p:sp>
      <p:sp>
        <p:nvSpPr>
          <p:cNvPr id="5" name="Shape 2"/>
          <p:cNvSpPr/>
          <p:nvPr/>
        </p:nvSpPr>
        <p:spPr>
          <a:xfrm>
            <a:off x="6306026" y="3571888"/>
            <a:ext cx="7503914" cy="664845"/>
          </a:xfrm>
          <a:prstGeom prst="rect">
            <a:avLst/>
          </a:prstGeom>
          <a:solidFill>
            <a:srgbClr val="FFFFFF">
              <a:alpha val="4000"/>
            </a:srgbClr>
          </a:solidFill>
          <a:ln/>
        </p:spPr>
        <p:txBody>
          <a:bodyPr/>
          <a:lstStyle/>
          <a:p>
            <a:endParaRPr lang="en-CA" noProof="0"/>
          </a:p>
        </p:txBody>
      </p:sp>
      <p:sp>
        <p:nvSpPr>
          <p:cNvPr id="6" name="Text 3"/>
          <p:cNvSpPr/>
          <p:nvPr/>
        </p:nvSpPr>
        <p:spPr>
          <a:xfrm>
            <a:off x="6538793" y="3718692"/>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Model</a:t>
            </a:r>
            <a:endParaRPr lang="en-CA" sz="1800" noProof="0"/>
          </a:p>
        </p:txBody>
      </p:sp>
      <p:sp>
        <p:nvSpPr>
          <p:cNvPr id="7" name="Text 4"/>
          <p:cNvSpPr/>
          <p:nvPr/>
        </p:nvSpPr>
        <p:spPr>
          <a:xfrm>
            <a:off x="9043630" y="3718692"/>
            <a:ext cx="202953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RMSE (CAD)</a:t>
            </a:r>
            <a:endParaRPr lang="en-CA" sz="1800" noProof="0"/>
          </a:p>
        </p:txBody>
      </p:sp>
      <p:sp>
        <p:nvSpPr>
          <p:cNvPr id="8" name="Text 5"/>
          <p:cNvSpPr/>
          <p:nvPr/>
        </p:nvSpPr>
        <p:spPr>
          <a:xfrm>
            <a:off x="11544657" y="3718692"/>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R² Score</a:t>
            </a:r>
            <a:endParaRPr lang="en-CA" sz="1800" noProof="0"/>
          </a:p>
        </p:txBody>
      </p:sp>
      <p:sp>
        <p:nvSpPr>
          <p:cNvPr id="9" name="Shape 6"/>
          <p:cNvSpPr/>
          <p:nvPr/>
        </p:nvSpPr>
        <p:spPr>
          <a:xfrm>
            <a:off x="6306026" y="4236733"/>
            <a:ext cx="7503914" cy="664845"/>
          </a:xfrm>
          <a:prstGeom prst="rect">
            <a:avLst/>
          </a:prstGeom>
          <a:solidFill>
            <a:srgbClr val="000000">
              <a:alpha val="4000"/>
            </a:srgbClr>
          </a:solidFill>
          <a:ln/>
        </p:spPr>
        <p:txBody>
          <a:bodyPr/>
          <a:lstStyle/>
          <a:p>
            <a:endParaRPr lang="en-CA" noProof="0"/>
          </a:p>
        </p:txBody>
      </p:sp>
      <p:sp>
        <p:nvSpPr>
          <p:cNvPr id="10" name="Text 7"/>
          <p:cNvSpPr/>
          <p:nvPr/>
        </p:nvSpPr>
        <p:spPr>
          <a:xfrm>
            <a:off x="6538793" y="4383537"/>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Linear Regression</a:t>
            </a:r>
            <a:endParaRPr lang="en-CA" sz="1800" noProof="0"/>
          </a:p>
        </p:txBody>
      </p:sp>
      <p:sp>
        <p:nvSpPr>
          <p:cNvPr id="11" name="Text 8"/>
          <p:cNvSpPr/>
          <p:nvPr/>
        </p:nvSpPr>
        <p:spPr>
          <a:xfrm>
            <a:off x="9043630" y="4383537"/>
            <a:ext cx="202953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$76,340</a:t>
            </a:r>
            <a:endParaRPr lang="en-CA" sz="1800" noProof="0"/>
          </a:p>
        </p:txBody>
      </p:sp>
      <p:sp>
        <p:nvSpPr>
          <p:cNvPr id="12" name="Text 9"/>
          <p:cNvSpPr/>
          <p:nvPr/>
        </p:nvSpPr>
        <p:spPr>
          <a:xfrm>
            <a:off x="11544657" y="4383537"/>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0.79</a:t>
            </a:r>
            <a:endParaRPr lang="en-CA" sz="1800" noProof="0"/>
          </a:p>
        </p:txBody>
      </p:sp>
      <p:sp>
        <p:nvSpPr>
          <p:cNvPr id="13" name="Shape 10"/>
          <p:cNvSpPr/>
          <p:nvPr/>
        </p:nvSpPr>
        <p:spPr>
          <a:xfrm>
            <a:off x="6306026" y="4901578"/>
            <a:ext cx="7503914" cy="664845"/>
          </a:xfrm>
          <a:prstGeom prst="rect">
            <a:avLst/>
          </a:prstGeom>
          <a:solidFill>
            <a:srgbClr val="FFFFFF">
              <a:alpha val="4000"/>
            </a:srgbClr>
          </a:solidFill>
          <a:ln/>
        </p:spPr>
        <p:txBody>
          <a:bodyPr/>
          <a:lstStyle/>
          <a:p>
            <a:endParaRPr lang="en-CA" noProof="0"/>
          </a:p>
        </p:txBody>
      </p:sp>
      <p:sp>
        <p:nvSpPr>
          <p:cNvPr id="14" name="Text 11"/>
          <p:cNvSpPr/>
          <p:nvPr/>
        </p:nvSpPr>
        <p:spPr>
          <a:xfrm>
            <a:off x="6538793" y="5048382"/>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Random Forest</a:t>
            </a:r>
            <a:endParaRPr lang="en-CA" sz="1800" noProof="0"/>
          </a:p>
        </p:txBody>
      </p:sp>
      <p:sp>
        <p:nvSpPr>
          <p:cNvPr id="15" name="Text 12"/>
          <p:cNvSpPr/>
          <p:nvPr/>
        </p:nvSpPr>
        <p:spPr>
          <a:xfrm>
            <a:off x="9043630" y="5048382"/>
            <a:ext cx="202953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$48,265</a:t>
            </a:r>
            <a:endParaRPr lang="en-CA" sz="1800" noProof="0"/>
          </a:p>
        </p:txBody>
      </p:sp>
      <p:sp>
        <p:nvSpPr>
          <p:cNvPr id="16" name="Text 13"/>
          <p:cNvSpPr/>
          <p:nvPr/>
        </p:nvSpPr>
        <p:spPr>
          <a:xfrm>
            <a:off x="11544657" y="5048382"/>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0.92</a:t>
            </a:r>
            <a:endParaRPr lang="en-CA" sz="1800" noProof="0"/>
          </a:p>
        </p:txBody>
      </p:sp>
      <p:sp>
        <p:nvSpPr>
          <p:cNvPr id="17" name="Shape 14"/>
          <p:cNvSpPr/>
          <p:nvPr/>
        </p:nvSpPr>
        <p:spPr>
          <a:xfrm>
            <a:off x="6306026" y="5566423"/>
            <a:ext cx="7503914" cy="664845"/>
          </a:xfrm>
          <a:prstGeom prst="rect">
            <a:avLst/>
          </a:prstGeom>
          <a:solidFill>
            <a:srgbClr val="000000">
              <a:alpha val="4000"/>
            </a:srgbClr>
          </a:solidFill>
          <a:ln/>
        </p:spPr>
        <p:txBody>
          <a:bodyPr/>
          <a:lstStyle/>
          <a:p>
            <a:endParaRPr lang="en-CA" noProof="0"/>
          </a:p>
        </p:txBody>
      </p:sp>
      <p:sp>
        <p:nvSpPr>
          <p:cNvPr id="18" name="Text 15"/>
          <p:cNvSpPr/>
          <p:nvPr/>
        </p:nvSpPr>
        <p:spPr>
          <a:xfrm>
            <a:off x="6538793" y="5713227"/>
            <a:ext cx="2033349" cy="371237"/>
          </a:xfrm>
          <a:prstGeom prst="rect">
            <a:avLst/>
          </a:prstGeom>
          <a:noFill/>
          <a:ln/>
        </p:spPr>
        <p:txBody>
          <a:bodyPr wrap="none" lIns="0" tIns="0" rIns="0" bIns="0" rtlCol="0" anchor="t"/>
          <a:lstStyle/>
          <a:p>
            <a:pPr marL="0" indent="0" algn="l">
              <a:lnSpc>
                <a:spcPts val="2900"/>
              </a:lnSpc>
              <a:buNone/>
            </a:pPr>
            <a:r>
              <a:rPr lang="en-CA" sz="1800" noProof="0" err="1">
                <a:solidFill>
                  <a:srgbClr val="E2E6E9"/>
                </a:solidFill>
                <a:latin typeface="Merriweather" pitchFamily="34" charset="0"/>
                <a:ea typeface="Merriweather" pitchFamily="34" charset="-122"/>
                <a:cs typeface="Merriweather" pitchFamily="34" charset="-120"/>
              </a:rPr>
              <a:t>XGBoost</a:t>
            </a:r>
            <a:endParaRPr lang="en-CA" sz="1800" noProof="0"/>
          </a:p>
        </p:txBody>
      </p:sp>
      <p:sp>
        <p:nvSpPr>
          <p:cNvPr id="19" name="Text 16"/>
          <p:cNvSpPr/>
          <p:nvPr/>
        </p:nvSpPr>
        <p:spPr>
          <a:xfrm>
            <a:off x="9043630" y="5713227"/>
            <a:ext cx="202953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$48,522</a:t>
            </a:r>
            <a:endParaRPr lang="en-CA" sz="1800" noProof="0"/>
          </a:p>
        </p:txBody>
      </p:sp>
      <p:sp>
        <p:nvSpPr>
          <p:cNvPr id="20" name="Text 17"/>
          <p:cNvSpPr/>
          <p:nvPr/>
        </p:nvSpPr>
        <p:spPr>
          <a:xfrm>
            <a:off x="11544657" y="5713227"/>
            <a:ext cx="2033349" cy="371237"/>
          </a:xfrm>
          <a:prstGeom prst="rect">
            <a:avLst/>
          </a:prstGeom>
          <a:noFill/>
          <a:ln/>
        </p:spPr>
        <p:txBody>
          <a:bodyPr wrap="non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0.92</a:t>
            </a:r>
            <a:endParaRPr lang="en-CA" sz="1800" noProof="0"/>
          </a:p>
        </p:txBody>
      </p:sp>
      <p:sp>
        <p:nvSpPr>
          <p:cNvPr id="21" name="Text 18"/>
          <p:cNvSpPr/>
          <p:nvPr/>
        </p:nvSpPr>
        <p:spPr>
          <a:xfrm>
            <a:off x="6298406" y="6482939"/>
            <a:ext cx="7519988" cy="742474"/>
          </a:xfrm>
          <a:prstGeom prst="rect">
            <a:avLst/>
          </a:prstGeom>
          <a:noFill/>
          <a:ln/>
        </p:spPr>
        <p:txBody>
          <a:bodyPr wrap="squar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Random Forest achieved the best accuracy and interpretability, effectively modeling complex relationships in property pricing.</a:t>
            </a:r>
            <a:endParaRPr lang="en-CA" sz="1800" noProof="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34784"/>
          </a:xfrm>
          <a:prstGeom prst="rect">
            <a:avLst/>
          </a:prstGeom>
        </p:spPr>
      </p:pic>
      <p:sp>
        <p:nvSpPr>
          <p:cNvPr id="3" name="Text 0"/>
          <p:cNvSpPr/>
          <p:nvPr/>
        </p:nvSpPr>
        <p:spPr>
          <a:xfrm>
            <a:off x="849749" y="3702368"/>
            <a:ext cx="8169354" cy="758666"/>
          </a:xfrm>
          <a:prstGeom prst="rect">
            <a:avLst/>
          </a:prstGeom>
          <a:noFill/>
          <a:ln/>
        </p:spPr>
        <p:txBody>
          <a:bodyPr wrap="none" lIns="0" tIns="0" rIns="0" bIns="0" rtlCol="0" anchor="t"/>
          <a:lstStyle/>
          <a:p>
            <a:pPr marL="0" indent="0" algn="l">
              <a:lnSpc>
                <a:spcPts val="5950"/>
              </a:lnSpc>
              <a:buNone/>
            </a:pPr>
            <a:r>
              <a:rPr lang="en-CA" sz="4750" noProof="0">
                <a:solidFill>
                  <a:srgbClr val="F5F0F0"/>
                </a:solidFill>
                <a:latin typeface="Merriweather" pitchFamily="34" charset="0"/>
                <a:ea typeface="Merriweather" pitchFamily="34" charset="-122"/>
                <a:cs typeface="Merriweather" pitchFamily="34" charset="-120"/>
              </a:rPr>
              <a:t>Exploring Advanced Models</a:t>
            </a:r>
            <a:endParaRPr lang="en-CA" sz="4750" noProof="0"/>
          </a:p>
        </p:txBody>
      </p:sp>
      <p:sp>
        <p:nvSpPr>
          <p:cNvPr id="4" name="Shape 1"/>
          <p:cNvSpPr/>
          <p:nvPr/>
        </p:nvSpPr>
        <p:spPr>
          <a:xfrm>
            <a:off x="849749" y="5098256"/>
            <a:ext cx="546259" cy="546259"/>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5" name="Text 2"/>
          <p:cNvSpPr/>
          <p:nvPr/>
        </p:nvSpPr>
        <p:spPr>
          <a:xfrm>
            <a:off x="1638776" y="5098256"/>
            <a:ext cx="3359468" cy="758666"/>
          </a:xfrm>
          <a:prstGeom prst="rect">
            <a:avLst/>
          </a:prstGeom>
          <a:noFill/>
          <a:ln/>
        </p:spPr>
        <p:txBody>
          <a:bodyPr wrap="square" lIns="0" tIns="0" rIns="0" bIns="0" rtlCol="0" anchor="t"/>
          <a:lstStyle/>
          <a:p>
            <a:pPr marL="0" indent="0" algn="l">
              <a:lnSpc>
                <a:spcPts val="2950"/>
              </a:lnSpc>
              <a:buNone/>
            </a:pPr>
            <a:r>
              <a:rPr lang="en-CA" sz="2350" noProof="0">
                <a:solidFill>
                  <a:srgbClr val="E2E6E9"/>
                </a:solidFill>
                <a:latin typeface="Merriweather" pitchFamily="34" charset="0"/>
                <a:ea typeface="Merriweather" pitchFamily="34" charset="-122"/>
                <a:cs typeface="Merriweather" pitchFamily="34" charset="-120"/>
              </a:rPr>
              <a:t>Randomized Search CV</a:t>
            </a:r>
            <a:endParaRPr lang="en-CA" sz="2350" noProof="0"/>
          </a:p>
        </p:txBody>
      </p:sp>
      <p:sp>
        <p:nvSpPr>
          <p:cNvPr id="6" name="Text 3"/>
          <p:cNvSpPr/>
          <p:nvPr/>
        </p:nvSpPr>
        <p:spPr>
          <a:xfrm>
            <a:off x="1638776" y="6002536"/>
            <a:ext cx="3359468" cy="1553528"/>
          </a:xfrm>
          <a:prstGeom prst="rect">
            <a:avLst/>
          </a:prstGeom>
          <a:noFill/>
          <a:ln/>
        </p:spPr>
        <p:txBody>
          <a:bodyPr wrap="square" lIns="0" tIns="0" rIns="0" bIns="0" rtlCol="0" anchor="t"/>
          <a:lstStyle/>
          <a:p>
            <a:pPr marL="0" indent="0" algn="l">
              <a:lnSpc>
                <a:spcPts val="3050"/>
              </a:lnSpc>
              <a:buNone/>
            </a:pPr>
            <a:r>
              <a:rPr lang="en-CA" sz="1900" noProof="0">
                <a:solidFill>
                  <a:srgbClr val="E2E6E9"/>
                </a:solidFill>
                <a:latin typeface="Merriweather" pitchFamily="34" charset="0"/>
                <a:ea typeface="Merriweather" pitchFamily="34" charset="-122"/>
                <a:cs typeface="Merriweather" pitchFamily="34" charset="-120"/>
              </a:rPr>
              <a:t>Hyperparameter tuning of Random Forest did not significantly improve R² beyond baseline.</a:t>
            </a:r>
            <a:endParaRPr lang="en-CA" sz="1900" noProof="0"/>
          </a:p>
        </p:txBody>
      </p:sp>
      <p:sp>
        <p:nvSpPr>
          <p:cNvPr id="7" name="Shape 4"/>
          <p:cNvSpPr/>
          <p:nvPr/>
        </p:nvSpPr>
        <p:spPr>
          <a:xfrm>
            <a:off x="5241012" y="5098256"/>
            <a:ext cx="546259" cy="546259"/>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8" name="Text 5"/>
          <p:cNvSpPr/>
          <p:nvPr/>
        </p:nvSpPr>
        <p:spPr>
          <a:xfrm>
            <a:off x="6030039" y="5098256"/>
            <a:ext cx="3034784" cy="379333"/>
          </a:xfrm>
          <a:prstGeom prst="rect">
            <a:avLst/>
          </a:prstGeom>
          <a:noFill/>
          <a:ln/>
        </p:spPr>
        <p:txBody>
          <a:bodyPr wrap="none" lIns="0" tIns="0" rIns="0" bIns="0" rtlCol="0" anchor="t"/>
          <a:lstStyle/>
          <a:p>
            <a:pPr marL="0" indent="0" algn="l">
              <a:lnSpc>
                <a:spcPts val="2950"/>
              </a:lnSpc>
              <a:buNone/>
            </a:pPr>
            <a:r>
              <a:rPr lang="en-CA" sz="2350" noProof="0">
                <a:solidFill>
                  <a:srgbClr val="E2E6E9"/>
                </a:solidFill>
                <a:latin typeface="Merriweather" pitchFamily="34" charset="0"/>
                <a:ea typeface="Merriweather" pitchFamily="34" charset="-122"/>
                <a:cs typeface="Merriweather" pitchFamily="34" charset="-120"/>
              </a:rPr>
              <a:t>Neural Networks</a:t>
            </a:r>
            <a:endParaRPr lang="en-CA" sz="2350" noProof="0"/>
          </a:p>
        </p:txBody>
      </p:sp>
      <p:sp>
        <p:nvSpPr>
          <p:cNvPr id="9" name="Text 6"/>
          <p:cNvSpPr/>
          <p:nvPr/>
        </p:nvSpPr>
        <p:spPr>
          <a:xfrm>
            <a:off x="6030039" y="5623203"/>
            <a:ext cx="3359468" cy="1941909"/>
          </a:xfrm>
          <a:prstGeom prst="rect">
            <a:avLst/>
          </a:prstGeom>
          <a:noFill/>
          <a:ln/>
        </p:spPr>
        <p:txBody>
          <a:bodyPr wrap="square" lIns="0" tIns="0" rIns="0" bIns="0" rtlCol="0" anchor="t"/>
          <a:lstStyle/>
          <a:p>
            <a:pPr marL="0" indent="0" algn="l">
              <a:lnSpc>
                <a:spcPts val="3050"/>
              </a:lnSpc>
              <a:buNone/>
            </a:pPr>
            <a:r>
              <a:rPr lang="en-CA" sz="1900" noProof="0">
                <a:solidFill>
                  <a:srgbClr val="E2E6E9"/>
                </a:solidFill>
                <a:latin typeface="Merriweather" pitchFamily="34" charset="0"/>
                <a:ea typeface="Merriweather" pitchFamily="34" charset="-122"/>
                <a:cs typeface="Merriweather" pitchFamily="34" charset="-120"/>
              </a:rPr>
              <a:t>Feedforward neural networks trained with TensorFlow struggled to outperform Random Forest due to data characteristics.</a:t>
            </a:r>
            <a:endParaRPr lang="en-CA" sz="1900" noProof="0"/>
          </a:p>
        </p:txBody>
      </p:sp>
      <p:sp>
        <p:nvSpPr>
          <p:cNvPr id="10" name="Shape 7"/>
          <p:cNvSpPr/>
          <p:nvPr/>
        </p:nvSpPr>
        <p:spPr>
          <a:xfrm>
            <a:off x="9632275" y="5098256"/>
            <a:ext cx="546259" cy="546259"/>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11" name="Text 8"/>
          <p:cNvSpPr/>
          <p:nvPr/>
        </p:nvSpPr>
        <p:spPr>
          <a:xfrm>
            <a:off x="10421303" y="5098256"/>
            <a:ext cx="3034784" cy="379333"/>
          </a:xfrm>
          <a:prstGeom prst="rect">
            <a:avLst/>
          </a:prstGeom>
          <a:noFill/>
          <a:ln/>
        </p:spPr>
        <p:txBody>
          <a:bodyPr wrap="none" lIns="0" tIns="0" rIns="0" bIns="0" rtlCol="0" anchor="t"/>
          <a:lstStyle/>
          <a:p>
            <a:pPr marL="0" indent="0" algn="l">
              <a:lnSpc>
                <a:spcPts val="2950"/>
              </a:lnSpc>
              <a:buNone/>
            </a:pPr>
            <a:r>
              <a:rPr lang="en-CA" sz="2350" noProof="0">
                <a:solidFill>
                  <a:srgbClr val="E2E6E9"/>
                </a:solidFill>
                <a:latin typeface="Merriweather" pitchFamily="34" charset="0"/>
                <a:ea typeface="Merriweather" pitchFamily="34" charset="-122"/>
                <a:cs typeface="Merriweather" pitchFamily="34" charset="-120"/>
              </a:rPr>
              <a:t>Final Model Choice</a:t>
            </a:r>
            <a:endParaRPr lang="en-CA" sz="2350" noProof="0"/>
          </a:p>
        </p:txBody>
      </p:sp>
      <p:sp>
        <p:nvSpPr>
          <p:cNvPr id="12" name="Text 9"/>
          <p:cNvSpPr/>
          <p:nvPr/>
        </p:nvSpPr>
        <p:spPr>
          <a:xfrm>
            <a:off x="10421303" y="5623203"/>
            <a:ext cx="3359468" cy="1553528"/>
          </a:xfrm>
          <a:prstGeom prst="rect">
            <a:avLst/>
          </a:prstGeom>
          <a:noFill/>
          <a:ln/>
        </p:spPr>
        <p:txBody>
          <a:bodyPr wrap="square" lIns="0" tIns="0" rIns="0" bIns="0" rtlCol="0" anchor="t"/>
          <a:lstStyle/>
          <a:p>
            <a:pPr marL="0" indent="0" algn="l">
              <a:lnSpc>
                <a:spcPts val="3050"/>
              </a:lnSpc>
              <a:buNone/>
            </a:pPr>
            <a:r>
              <a:rPr lang="en-CA" sz="1900" noProof="0">
                <a:solidFill>
                  <a:srgbClr val="E2E6E9"/>
                </a:solidFill>
                <a:latin typeface="Merriweather" pitchFamily="34" charset="0"/>
                <a:ea typeface="Merriweather" pitchFamily="34" charset="-122"/>
                <a:cs typeface="Merriweather" pitchFamily="34" charset="-120"/>
              </a:rPr>
              <a:t>Random Forest was selected for its high accuracy, robustness, and interpretability.</a:t>
            </a:r>
            <a:endParaRPr lang="en-CA" sz="1900" noProof="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852136"/>
            <a:ext cx="7416403" cy="1542574"/>
          </a:xfrm>
          <a:prstGeom prst="rect">
            <a:avLst/>
          </a:prstGeom>
          <a:noFill/>
          <a:ln/>
        </p:spPr>
        <p:txBody>
          <a:bodyPr wrap="squar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Feature Importance and SHAP Analysis</a:t>
            </a:r>
            <a:endParaRPr lang="en-CA" sz="4850" noProof="0"/>
          </a:p>
        </p:txBody>
      </p:sp>
      <p:sp>
        <p:nvSpPr>
          <p:cNvPr id="4" name="Text 1"/>
          <p:cNvSpPr/>
          <p:nvPr/>
        </p:nvSpPr>
        <p:spPr>
          <a:xfrm>
            <a:off x="863798" y="3764875"/>
            <a:ext cx="3541633" cy="385524"/>
          </a:xfrm>
          <a:prstGeom prst="rect">
            <a:avLst/>
          </a:prstGeom>
          <a:noFill/>
          <a:ln/>
        </p:spPr>
        <p:txBody>
          <a:bodyPr wrap="none" lIns="0" tIns="0" rIns="0" bIns="0" rtlCol="0" anchor="t"/>
          <a:lstStyle/>
          <a:p>
            <a:pPr marL="0" indent="0" algn="l">
              <a:lnSpc>
                <a:spcPts val="3000"/>
              </a:lnSpc>
              <a:buNone/>
            </a:pPr>
            <a:r>
              <a:rPr lang="en-CA" sz="2800" noProof="0">
                <a:solidFill>
                  <a:srgbClr val="F5F0F0"/>
                </a:solidFill>
                <a:latin typeface="Merriweather" pitchFamily="34" charset="0"/>
                <a:ea typeface="Merriweather" pitchFamily="34" charset="-122"/>
                <a:cs typeface="Merriweather" pitchFamily="34" charset="-120"/>
              </a:rPr>
              <a:t>Random Forest Insights</a:t>
            </a:r>
            <a:endParaRPr lang="en-CA" sz="2800" noProof="0"/>
          </a:p>
        </p:txBody>
      </p:sp>
      <p:sp>
        <p:nvSpPr>
          <p:cNvPr id="5" name="Text 2"/>
          <p:cNvSpPr/>
          <p:nvPr/>
        </p:nvSpPr>
        <p:spPr>
          <a:xfrm>
            <a:off x="863798" y="4520565"/>
            <a:ext cx="7416403" cy="1184434"/>
          </a:xfrm>
          <a:prstGeom prst="rect">
            <a:avLst/>
          </a:prstGeom>
          <a:noFill/>
          <a:ln/>
        </p:spPr>
        <p:txBody>
          <a:bodyPr wrap="square" lIns="0" tIns="0" rIns="0" bIns="0" rtlCol="0" anchor="t"/>
          <a:lstStyle/>
          <a:p>
            <a:pPr marL="0" indent="0" algn="l">
              <a:buNone/>
            </a:pPr>
            <a:r>
              <a:rPr lang="en-CA" sz="2400" noProof="0">
                <a:solidFill>
                  <a:srgbClr val="E2E6E9"/>
                </a:solidFill>
                <a:latin typeface="Merriweather" pitchFamily="34" charset="0"/>
                <a:ea typeface="Merriweather" pitchFamily="34" charset="-122"/>
                <a:cs typeface="Merriweather" pitchFamily="34" charset="-120"/>
              </a:rPr>
              <a:t>Listing price per square foot, bathroom counts, bedrooms, lot size, property age, and two-storey style strongly influence prices.</a:t>
            </a:r>
            <a:endParaRPr lang="en-CA" sz="2400" noProof="0"/>
          </a:p>
        </p:txBody>
      </p:sp>
      <p:sp>
        <p:nvSpPr>
          <p:cNvPr id="6" name="Text 3"/>
          <p:cNvSpPr/>
          <p:nvPr/>
        </p:nvSpPr>
        <p:spPr>
          <a:xfrm>
            <a:off x="863798" y="5982652"/>
            <a:ext cx="7416403" cy="394811"/>
          </a:xfrm>
          <a:prstGeom prst="rect">
            <a:avLst/>
          </a:prstGeom>
          <a:noFill/>
          <a:ln/>
        </p:spPr>
        <p:txBody>
          <a:bodyPr wrap="none" lIns="0" tIns="0" rIns="0" bIns="0" rtlCol="0" anchor="t"/>
          <a:lstStyle/>
          <a:p>
            <a:pPr marL="0" indent="0" algn="l">
              <a:lnSpc>
                <a:spcPts val="3100"/>
              </a:lnSpc>
              <a:buNone/>
            </a:pPr>
            <a:endParaRPr lang="en-CA" sz="1900" noProof="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7828" y="794623"/>
            <a:ext cx="6024443" cy="7168277"/>
          </a:xfrm>
          <a:prstGeom prst="rect">
            <a:avLst/>
          </a:prstGeom>
        </p:spPr>
      </p:pic>
      <p:sp>
        <p:nvSpPr>
          <p:cNvPr id="3" name="Text 0"/>
          <p:cNvSpPr/>
          <p:nvPr/>
        </p:nvSpPr>
        <p:spPr>
          <a:xfrm>
            <a:off x="7572970" y="3541752"/>
            <a:ext cx="2563773" cy="320397"/>
          </a:xfrm>
          <a:prstGeom prst="rect">
            <a:avLst/>
          </a:prstGeom>
          <a:noFill/>
          <a:ln/>
        </p:spPr>
        <p:txBody>
          <a:bodyPr wrap="none" lIns="0" tIns="0" rIns="0" bIns="0" rtlCol="0" anchor="t"/>
          <a:lstStyle/>
          <a:p>
            <a:pPr marL="0" indent="0" algn="l">
              <a:lnSpc>
                <a:spcPts val="2500"/>
              </a:lnSpc>
              <a:buNone/>
            </a:pPr>
            <a:r>
              <a:rPr lang="en-CA" sz="2800" noProof="0">
                <a:solidFill>
                  <a:srgbClr val="F5F0F0"/>
                </a:solidFill>
                <a:latin typeface="Merriweather" pitchFamily="34" charset="0"/>
                <a:ea typeface="Merriweather" pitchFamily="34" charset="-122"/>
                <a:cs typeface="Merriweather" pitchFamily="34" charset="-120"/>
              </a:rPr>
              <a:t>SHAP Summary</a:t>
            </a:r>
            <a:endParaRPr lang="en-CA" sz="2800" noProof="0"/>
          </a:p>
        </p:txBody>
      </p:sp>
      <p:sp>
        <p:nvSpPr>
          <p:cNvPr id="4" name="Text 1"/>
          <p:cNvSpPr/>
          <p:nvPr/>
        </p:nvSpPr>
        <p:spPr>
          <a:xfrm>
            <a:off x="7572970" y="4067175"/>
            <a:ext cx="6347222" cy="656273"/>
          </a:xfrm>
          <a:prstGeom prst="rect">
            <a:avLst/>
          </a:prstGeom>
          <a:noFill/>
          <a:ln/>
        </p:spPr>
        <p:txBody>
          <a:bodyPr wrap="square" lIns="0" tIns="0" rIns="0" bIns="0" rtlCol="0" anchor="t"/>
          <a:lstStyle/>
          <a:p>
            <a:pPr marL="0" indent="0" algn="l">
              <a:buNone/>
            </a:pPr>
            <a:r>
              <a:rPr lang="en-CA" sz="2800" noProof="0">
                <a:solidFill>
                  <a:srgbClr val="E2E6E9"/>
                </a:solidFill>
                <a:latin typeface="Merriweather" pitchFamily="34" charset="0"/>
                <a:ea typeface="Merriweather" pitchFamily="34" charset="-122"/>
                <a:cs typeface="Merriweather" pitchFamily="34" charset="-120"/>
              </a:rPr>
              <a:t>Higher price per square foot and more bathrooms positively impact predicted prices, showing complex feature interactions.</a:t>
            </a:r>
            <a:endParaRPr lang="en-CA" sz="2800" noProof="0"/>
          </a:p>
        </p:txBody>
      </p:sp>
      <p:sp>
        <p:nvSpPr>
          <p:cNvPr id="5" name="Text 2"/>
          <p:cNvSpPr/>
          <p:nvPr/>
        </p:nvSpPr>
        <p:spPr>
          <a:xfrm>
            <a:off x="7572970" y="4907994"/>
            <a:ext cx="6347222" cy="328136"/>
          </a:xfrm>
          <a:prstGeom prst="rect">
            <a:avLst/>
          </a:prstGeom>
          <a:noFill/>
          <a:ln/>
        </p:spPr>
        <p:txBody>
          <a:bodyPr wrap="none" lIns="0" tIns="0" rIns="0" bIns="0" rtlCol="0" anchor="t"/>
          <a:lstStyle/>
          <a:p>
            <a:pPr marL="0" indent="0" algn="l">
              <a:lnSpc>
                <a:spcPts val="2550"/>
              </a:lnSpc>
              <a:buNone/>
            </a:pPr>
            <a:endParaRPr lang="en-CA" sz="1600" noProof="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048583"/>
            <a:ext cx="7416403" cy="2313861"/>
          </a:xfrm>
          <a:prstGeom prst="rect">
            <a:avLst/>
          </a:prstGeom>
          <a:noFill/>
          <a:ln/>
        </p:spPr>
        <p:txBody>
          <a:bodyPr wrap="squar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Additional Visualizations and Model Comparisons</a:t>
            </a:r>
            <a:endParaRPr lang="en-CA" sz="4850" noProof="0"/>
          </a:p>
        </p:txBody>
      </p:sp>
      <p:sp>
        <p:nvSpPr>
          <p:cNvPr id="4" name="Shape 1"/>
          <p:cNvSpPr/>
          <p:nvPr/>
        </p:nvSpPr>
        <p:spPr>
          <a:xfrm>
            <a:off x="863798" y="4010263"/>
            <a:ext cx="555308" cy="555308"/>
          </a:xfrm>
          <a:prstGeom prst="roundRect">
            <a:avLst>
              <a:gd name="adj" fmla="val 18669"/>
            </a:avLst>
          </a:prstGeom>
          <a:solidFill>
            <a:srgbClr val="003180"/>
          </a:solidFill>
          <a:ln w="15240">
            <a:solidFill>
              <a:srgbClr val="194A99"/>
            </a:solidFill>
            <a:prstDash val="solid"/>
          </a:ln>
        </p:spPr>
        <p:txBody>
          <a:bodyPr/>
          <a:lstStyle/>
          <a:p>
            <a:endParaRPr lang="en-CA" noProof="0"/>
          </a:p>
        </p:txBody>
      </p:sp>
      <p:sp>
        <p:nvSpPr>
          <p:cNvPr id="5" name="Text 2"/>
          <p:cNvSpPr/>
          <p:nvPr/>
        </p:nvSpPr>
        <p:spPr>
          <a:xfrm>
            <a:off x="1665923" y="4010263"/>
            <a:ext cx="4139803" cy="385524"/>
          </a:xfrm>
          <a:prstGeom prst="rect">
            <a:avLst/>
          </a:prstGeom>
          <a:noFill/>
          <a:ln/>
        </p:spPr>
        <p:txBody>
          <a:bodyPr wrap="none" lIns="0" tIns="0" rIns="0" bIns="0" rtlCol="0" anchor="t"/>
          <a:lstStyle/>
          <a:p>
            <a:pPr marL="0" indent="0" algn="l">
              <a:lnSpc>
                <a:spcPts val="3000"/>
              </a:lnSpc>
              <a:buNone/>
            </a:pPr>
            <a:r>
              <a:rPr lang="en-CA" sz="2400" noProof="0">
                <a:solidFill>
                  <a:srgbClr val="E2E6E9"/>
                </a:solidFill>
                <a:latin typeface="Merriweather" pitchFamily="34" charset="0"/>
                <a:ea typeface="Merriweather" pitchFamily="34" charset="-122"/>
                <a:cs typeface="Merriweather" pitchFamily="34" charset="-120"/>
              </a:rPr>
              <a:t>Mean Absolute SHAP Values</a:t>
            </a:r>
            <a:endParaRPr lang="en-CA" sz="2400" noProof="0"/>
          </a:p>
        </p:txBody>
      </p:sp>
      <p:sp>
        <p:nvSpPr>
          <p:cNvPr id="6" name="Text 3"/>
          <p:cNvSpPr/>
          <p:nvPr/>
        </p:nvSpPr>
        <p:spPr>
          <a:xfrm>
            <a:off x="1665923" y="4543782"/>
            <a:ext cx="6614279" cy="789622"/>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Confirms key features: price per square foot, lot size, and bathrooms dominate impact on pricing.</a:t>
            </a:r>
            <a:endParaRPr lang="en-CA" sz="1900" noProof="0"/>
          </a:p>
        </p:txBody>
      </p:sp>
      <p:sp>
        <p:nvSpPr>
          <p:cNvPr id="7" name="Shape 4"/>
          <p:cNvSpPr/>
          <p:nvPr/>
        </p:nvSpPr>
        <p:spPr>
          <a:xfrm>
            <a:off x="863798" y="5857875"/>
            <a:ext cx="555308" cy="555308"/>
          </a:xfrm>
          <a:prstGeom prst="roundRect">
            <a:avLst>
              <a:gd name="adj" fmla="val 18669"/>
            </a:avLst>
          </a:prstGeom>
          <a:solidFill>
            <a:srgbClr val="003180"/>
          </a:solidFill>
          <a:ln w="15240">
            <a:solidFill>
              <a:srgbClr val="194A99"/>
            </a:solidFill>
            <a:prstDash val="solid"/>
          </a:ln>
        </p:spPr>
        <p:txBody>
          <a:bodyPr/>
          <a:lstStyle/>
          <a:p>
            <a:endParaRPr lang="en-CA" noProof="0"/>
          </a:p>
        </p:txBody>
      </p:sp>
      <p:sp>
        <p:nvSpPr>
          <p:cNvPr id="8" name="Text 5"/>
          <p:cNvSpPr/>
          <p:nvPr/>
        </p:nvSpPr>
        <p:spPr>
          <a:xfrm>
            <a:off x="1665923" y="5857875"/>
            <a:ext cx="3085386" cy="385524"/>
          </a:xfrm>
          <a:prstGeom prst="rect">
            <a:avLst/>
          </a:prstGeom>
          <a:noFill/>
          <a:ln/>
        </p:spPr>
        <p:txBody>
          <a:bodyPr wrap="none" lIns="0" tIns="0" rIns="0" bIns="0" rtlCol="0" anchor="t"/>
          <a:lstStyle/>
          <a:p>
            <a:pPr marL="0" indent="0" algn="l">
              <a:lnSpc>
                <a:spcPts val="3000"/>
              </a:lnSpc>
              <a:buNone/>
            </a:pPr>
            <a:r>
              <a:rPr lang="en-CA" sz="2400" noProof="0" err="1">
                <a:solidFill>
                  <a:srgbClr val="E2E6E9"/>
                </a:solidFill>
                <a:latin typeface="Merriweather" pitchFamily="34" charset="0"/>
                <a:ea typeface="Merriweather" pitchFamily="34" charset="-122"/>
                <a:cs typeface="Merriweather" pitchFamily="34" charset="-120"/>
              </a:rPr>
              <a:t>XGBoost</a:t>
            </a:r>
            <a:r>
              <a:rPr lang="en-CA" sz="2400" noProof="0">
                <a:solidFill>
                  <a:srgbClr val="E2E6E9"/>
                </a:solidFill>
                <a:latin typeface="Merriweather" pitchFamily="34" charset="0"/>
                <a:ea typeface="Merriweather" pitchFamily="34" charset="-122"/>
                <a:cs typeface="Merriweather" pitchFamily="34" charset="-120"/>
              </a:rPr>
              <a:t> Differences</a:t>
            </a:r>
            <a:endParaRPr lang="en-CA" sz="2400" noProof="0"/>
          </a:p>
        </p:txBody>
      </p:sp>
      <p:sp>
        <p:nvSpPr>
          <p:cNvPr id="9" name="Text 6"/>
          <p:cNvSpPr/>
          <p:nvPr/>
        </p:nvSpPr>
        <p:spPr>
          <a:xfrm>
            <a:off x="1665923" y="6391394"/>
            <a:ext cx="6614279" cy="789622"/>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Elevates architectural style and garage presence in importance, highlighting model-specific sensitivities.</a:t>
            </a:r>
            <a:endParaRPr lang="en-CA" sz="1900" noProof="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02625"/>
          </a:xfrm>
          <a:prstGeom prst="rect">
            <a:avLst/>
          </a:prstGeom>
        </p:spPr>
      </p:pic>
      <p:sp>
        <p:nvSpPr>
          <p:cNvPr id="3" name="Text 0"/>
          <p:cNvSpPr/>
          <p:nvPr/>
        </p:nvSpPr>
        <p:spPr>
          <a:xfrm>
            <a:off x="812721" y="3904536"/>
            <a:ext cx="12388215" cy="725686"/>
          </a:xfrm>
          <a:prstGeom prst="rect">
            <a:avLst/>
          </a:prstGeom>
          <a:noFill/>
          <a:ln/>
        </p:spPr>
        <p:txBody>
          <a:bodyPr wrap="none" lIns="0" tIns="0" rIns="0" bIns="0" rtlCol="0" anchor="t"/>
          <a:lstStyle/>
          <a:p>
            <a:pPr marL="0" indent="0" algn="l">
              <a:lnSpc>
                <a:spcPts val="5700"/>
              </a:lnSpc>
              <a:buNone/>
            </a:pPr>
            <a:r>
              <a:rPr lang="en-CA" sz="4550" noProof="0">
                <a:solidFill>
                  <a:srgbClr val="F5F0F0"/>
                </a:solidFill>
                <a:latin typeface="Merriweather" pitchFamily="34" charset="0"/>
                <a:ea typeface="Merriweather" pitchFamily="34" charset="-122"/>
                <a:cs typeface="Merriweather" pitchFamily="34" charset="-120"/>
              </a:rPr>
              <a:t>Discussion: Research Questions and Insights</a:t>
            </a:r>
            <a:endParaRPr lang="en-CA" sz="4550" noProof="0"/>
          </a:p>
        </p:txBody>
      </p:sp>
      <p:sp>
        <p:nvSpPr>
          <p:cNvPr id="4" name="Shape 1"/>
          <p:cNvSpPr/>
          <p:nvPr/>
        </p:nvSpPr>
        <p:spPr>
          <a:xfrm>
            <a:off x="812721" y="5239703"/>
            <a:ext cx="522446" cy="522446"/>
          </a:xfrm>
          <a:prstGeom prst="roundRect">
            <a:avLst>
              <a:gd name="adj" fmla="val 18668"/>
            </a:avLst>
          </a:prstGeom>
          <a:solidFill>
            <a:srgbClr val="003180"/>
          </a:solidFill>
          <a:ln w="7620">
            <a:solidFill>
              <a:srgbClr val="194A99"/>
            </a:solidFill>
            <a:prstDash val="solid"/>
          </a:ln>
        </p:spPr>
        <p:txBody>
          <a:bodyPr/>
          <a:lstStyle/>
          <a:p>
            <a:endParaRPr lang="en-CA" noProof="0"/>
          </a:p>
        </p:txBody>
      </p:sp>
      <p:sp>
        <p:nvSpPr>
          <p:cNvPr id="5" name="Text 2"/>
          <p:cNvSpPr/>
          <p:nvPr/>
        </p:nvSpPr>
        <p:spPr>
          <a:xfrm>
            <a:off x="1567339" y="5239703"/>
            <a:ext cx="2902625" cy="362783"/>
          </a:xfrm>
          <a:prstGeom prst="rect">
            <a:avLst/>
          </a:prstGeom>
          <a:noFill/>
          <a:ln/>
        </p:spPr>
        <p:txBody>
          <a:bodyPr wrap="none" lIns="0" tIns="0" rIns="0" bIns="0" rtlCol="0" anchor="t"/>
          <a:lstStyle/>
          <a:p>
            <a:pPr marL="0" indent="0" algn="l">
              <a:lnSpc>
                <a:spcPts val="2850"/>
              </a:lnSpc>
              <a:buNone/>
            </a:pPr>
            <a:r>
              <a:rPr lang="en-CA" sz="2250" noProof="0">
                <a:solidFill>
                  <a:srgbClr val="E2E6E9"/>
                </a:solidFill>
                <a:latin typeface="Merriweather" pitchFamily="34" charset="0"/>
                <a:ea typeface="Merriweather" pitchFamily="34" charset="-122"/>
                <a:cs typeface="Merriweather" pitchFamily="34" charset="-120"/>
              </a:rPr>
              <a:t>Model Performance</a:t>
            </a:r>
            <a:endParaRPr lang="en-CA" sz="2250" noProof="0"/>
          </a:p>
        </p:txBody>
      </p:sp>
      <p:sp>
        <p:nvSpPr>
          <p:cNvPr id="6" name="Text 3"/>
          <p:cNvSpPr/>
          <p:nvPr/>
        </p:nvSpPr>
        <p:spPr>
          <a:xfrm>
            <a:off x="1567339" y="5741789"/>
            <a:ext cx="3425547" cy="1485900"/>
          </a:xfrm>
          <a:prstGeom prst="rect">
            <a:avLst/>
          </a:prstGeom>
          <a:noFill/>
          <a:ln/>
        </p:spPr>
        <p:txBody>
          <a:bodyPr wrap="squar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Non-linear models outperform linear regression, capturing complex valuation factors.</a:t>
            </a:r>
            <a:endParaRPr lang="en-CA" sz="1800" noProof="0"/>
          </a:p>
        </p:txBody>
      </p:sp>
      <p:sp>
        <p:nvSpPr>
          <p:cNvPr id="7" name="Shape 4"/>
          <p:cNvSpPr/>
          <p:nvPr/>
        </p:nvSpPr>
        <p:spPr>
          <a:xfrm>
            <a:off x="5225058" y="5239703"/>
            <a:ext cx="522446" cy="522446"/>
          </a:xfrm>
          <a:prstGeom prst="roundRect">
            <a:avLst>
              <a:gd name="adj" fmla="val 18668"/>
            </a:avLst>
          </a:prstGeom>
          <a:solidFill>
            <a:srgbClr val="003180"/>
          </a:solidFill>
          <a:ln w="7620">
            <a:solidFill>
              <a:srgbClr val="194A99"/>
            </a:solidFill>
            <a:prstDash val="solid"/>
          </a:ln>
        </p:spPr>
        <p:txBody>
          <a:bodyPr/>
          <a:lstStyle/>
          <a:p>
            <a:endParaRPr lang="en-CA" noProof="0"/>
          </a:p>
        </p:txBody>
      </p:sp>
      <p:sp>
        <p:nvSpPr>
          <p:cNvPr id="8" name="Text 5"/>
          <p:cNvSpPr/>
          <p:nvPr/>
        </p:nvSpPr>
        <p:spPr>
          <a:xfrm>
            <a:off x="5979676" y="5239703"/>
            <a:ext cx="2902625" cy="362783"/>
          </a:xfrm>
          <a:prstGeom prst="rect">
            <a:avLst/>
          </a:prstGeom>
          <a:noFill/>
          <a:ln/>
        </p:spPr>
        <p:txBody>
          <a:bodyPr wrap="none" lIns="0" tIns="0" rIns="0" bIns="0" rtlCol="0" anchor="t"/>
          <a:lstStyle/>
          <a:p>
            <a:pPr marL="0" indent="0" algn="l">
              <a:lnSpc>
                <a:spcPts val="2850"/>
              </a:lnSpc>
              <a:buNone/>
            </a:pPr>
            <a:r>
              <a:rPr lang="en-CA" sz="2250" noProof="0">
                <a:solidFill>
                  <a:srgbClr val="E2E6E9"/>
                </a:solidFill>
                <a:latin typeface="Merriweather" pitchFamily="34" charset="0"/>
                <a:ea typeface="Merriweather" pitchFamily="34" charset="-122"/>
                <a:cs typeface="Merriweather" pitchFamily="34" charset="-120"/>
              </a:rPr>
              <a:t>Key Predictors</a:t>
            </a:r>
            <a:endParaRPr lang="en-CA" sz="2250" noProof="0"/>
          </a:p>
        </p:txBody>
      </p:sp>
      <p:sp>
        <p:nvSpPr>
          <p:cNvPr id="9" name="Text 6"/>
          <p:cNvSpPr/>
          <p:nvPr/>
        </p:nvSpPr>
        <p:spPr>
          <a:xfrm>
            <a:off x="5979676" y="5741789"/>
            <a:ext cx="3425547" cy="1114425"/>
          </a:xfrm>
          <a:prstGeom prst="rect">
            <a:avLst/>
          </a:prstGeom>
          <a:noFill/>
          <a:ln/>
        </p:spPr>
        <p:txBody>
          <a:bodyPr wrap="squar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Listing price per square foot, bathroom count, and property age consistently predict prices.</a:t>
            </a:r>
            <a:endParaRPr lang="en-CA" sz="1800" noProof="0"/>
          </a:p>
        </p:txBody>
      </p:sp>
      <p:sp>
        <p:nvSpPr>
          <p:cNvPr id="10" name="Shape 7"/>
          <p:cNvSpPr/>
          <p:nvPr/>
        </p:nvSpPr>
        <p:spPr>
          <a:xfrm>
            <a:off x="9637395" y="5239703"/>
            <a:ext cx="522446" cy="522446"/>
          </a:xfrm>
          <a:prstGeom prst="roundRect">
            <a:avLst>
              <a:gd name="adj" fmla="val 18668"/>
            </a:avLst>
          </a:prstGeom>
          <a:solidFill>
            <a:srgbClr val="003180"/>
          </a:solidFill>
          <a:ln w="7620">
            <a:solidFill>
              <a:srgbClr val="194A99"/>
            </a:solidFill>
            <a:prstDash val="solid"/>
          </a:ln>
        </p:spPr>
        <p:txBody>
          <a:bodyPr/>
          <a:lstStyle/>
          <a:p>
            <a:endParaRPr lang="en-CA" noProof="0"/>
          </a:p>
        </p:txBody>
      </p:sp>
      <p:sp>
        <p:nvSpPr>
          <p:cNvPr id="11" name="Text 8"/>
          <p:cNvSpPr/>
          <p:nvPr/>
        </p:nvSpPr>
        <p:spPr>
          <a:xfrm>
            <a:off x="10392013" y="5239703"/>
            <a:ext cx="2902625" cy="362783"/>
          </a:xfrm>
          <a:prstGeom prst="rect">
            <a:avLst/>
          </a:prstGeom>
          <a:noFill/>
          <a:ln/>
        </p:spPr>
        <p:txBody>
          <a:bodyPr wrap="none" lIns="0" tIns="0" rIns="0" bIns="0" rtlCol="0" anchor="t"/>
          <a:lstStyle/>
          <a:p>
            <a:pPr marL="0" indent="0" algn="l">
              <a:lnSpc>
                <a:spcPts val="2850"/>
              </a:lnSpc>
              <a:buNone/>
            </a:pPr>
            <a:r>
              <a:rPr lang="en-CA" sz="2250" noProof="0">
                <a:solidFill>
                  <a:srgbClr val="E2E6E9"/>
                </a:solidFill>
                <a:latin typeface="Merriweather" pitchFamily="34" charset="0"/>
                <a:ea typeface="Merriweather" pitchFamily="34" charset="-122"/>
                <a:cs typeface="Merriweather" pitchFamily="34" charset="-120"/>
              </a:rPr>
              <a:t>Crime Impact</a:t>
            </a:r>
            <a:endParaRPr lang="en-CA" sz="2250" noProof="0"/>
          </a:p>
        </p:txBody>
      </p:sp>
      <p:sp>
        <p:nvSpPr>
          <p:cNvPr id="12" name="Text 9"/>
          <p:cNvSpPr/>
          <p:nvPr/>
        </p:nvSpPr>
        <p:spPr>
          <a:xfrm>
            <a:off x="10392013" y="5741789"/>
            <a:ext cx="3425547" cy="1485900"/>
          </a:xfrm>
          <a:prstGeom prst="rect">
            <a:avLst/>
          </a:prstGeom>
          <a:noFill/>
          <a:ln/>
        </p:spPr>
        <p:txBody>
          <a:bodyPr wrap="square" lIns="0" tIns="0" rIns="0" bIns="0" rtlCol="0" anchor="t"/>
          <a:lstStyle/>
          <a:p>
            <a:pPr marL="0" indent="0" algn="l">
              <a:lnSpc>
                <a:spcPts val="2900"/>
              </a:lnSpc>
              <a:buNone/>
            </a:pPr>
            <a:r>
              <a:rPr lang="en-CA" sz="1800" noProof="0">
                <a:solidFill>
                  <a:srgbClr val="E2E6E9"/>
                </a:solidFill>
                <a:latin typeface="Merriweather" pitchFamily="34" charset="0"/>
                <a:ea typeface="Merriweather" pitchFamily="34" charset="-122"/>
                <a:cs typeface="Merriweather" pitchFamily="34" charset="-120"/>
              </a:rPr>
              <a:t>Crime negatively affects prices moderately, suggesting other quality-of-life factors weigh more.</a:t>
            </a:r>
            <a:endParaRPr lang="en-CA" sz="1800" noProof="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3798" y="2401253"/>
            <a:ext cx="11568113" cy="771287"/>
          </a:xfrm>
          <a:prstGeom prst="rect">
            <a:avLst/>
          </a:prstGeom>
          <a:noFill/>
          <a:ln/>
        </p:spPr>
        <p:txBody>
          <a:bodyPr wrap="non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Surprising Discoveries and Limitations</a:t>
            </a:r>
            <a:endParaRPr lang="en-CA" sz="4850" noProof="0"/>
          </a:p>
        </p:txBody>
      </p:sp>
      <p:sp>
        <p:nvSpPr>
          <p:cNvPr id="3" name="Text 1"/>
          <p:cNvSpPr/>
          <p:nvPr/>
        </p:nvSpPr>
        <p:spPr>
          <a:xfrm>
            <a:off x="7888051" y="3805476"/>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Limitations</a:t>
            </a:r>
            <a:endParaRPr lang="en-CA" sz="2400" noProof="0"/>
          </a:p>
        </p:txBody>
      </p:sp>
      <p:sp>
        <p:nvSpPr>
          <p:cNvPr id="4" name="Text 2"/>
          <p:cNvSpPr/>
          <p:nvPr/>
        </p:nvSpPr>
        <p:spPr>
          <a:xfrm>
            <a:off x="7888051" y="4437817"/>
            <a:ext cx="6150293" cy="1184434"/>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Crime data aggregated at neighborhood level, data for only one year</a:t>
            </a:r>
          </a:p>
          <a:p>
            <a:pPr marL="0" indent="0" algn="l">
              <a:lnSpc>
                <a:spcPts val="3100"/>
              </a:lnSpc>
              <a:buNone/>
            </a:pPr>
            <a:endParaRPr lang="en-CA" sz="1900" noProof="0">
              <a:solidFill>
                <a:srgbClr val="E2E6E9"/>
              </a:solidFill>
              <a:latin typeface="Merriweather" pitchFamily="34" charset="0"/>
              <a:ea typeface="Merriweather" pitchFamily="34" charset="-122"/>
              <a:cs typeface="Merriweather" pitchFamily="34" charset="-120"/>
            </a:endParaRPr>
          </a:p>
          <a:p>
            <a:pPr marL="0" indent="0" algn="l">
              <a:lnSpc>
                <a:spcPts val="3100"/>
              </a:lnSpc>
              <a:buNone/>
            </a:pPr>
            <a:r>
              <a:rPr lang="en-CA" sz="1900">
                <a:solidFill>
                  <a:srgbClr val="E2E6E9"/>
                </a:solidFill>
                <a:latin typeface="Merriweather" pitchFamily="34" charset="0"/>
              </a:rPr>
              <a:t>Sold data may not be comprehensive</a:t>
            </a:r>
          </a:p>
        </p:txBody>
      </p:sp>
      <p:sp>
        <p:nvSpPr>
          <p:cNvPr id="5" name="Text 3"/>
          <p:cNvSpPr/>
          <p:nvPr/>
        </p:nvSpPr>
        <p:spPr>
          <a:xfrm>
            <a:off x="863798" y="3805476"/>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Surprising Findings</a:t>
            </a:r>
            <a:endParaRPr lang="en-CA" sz="2400" noProof="0"/>
          </a:p>
        </p:txBody>
      </p:sp>
      <p:sp>
        <p:nvSpPr>
          <p:cNvPr id="6" name="Text 4"/>
          <p:cNvSpPr/>
          <p:nvPr/>
        </p:nvSpPr>
        <p:spPr>
          <a:xfrm>
            <a:off x="863798" y="4437817"/>
            <a:ext cx="6150293" cy="789622"/>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Garages and architectural styles have notable influence; crime impact less than expected</a:t>
            </a:r>
            <a:endParaRPr lang="en-CA" sz="1900" noProof="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440299"/>
            <a:ext cx="7416403" cy="1542574"/>
          </a:xfrm>
          <a:prstGeom prst="rect">
            <a:avLst/>
          </a:prstGeom>
          <a:noFill/>
          <a:ln/>
        </p:spPr>
        <p:txBody>
          <a:bodyPr wrap="squar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Recommendations for Future Research</a:t>
            </a:r>
            <a:endParaRPr lang="en-CA" sz="4850" noProof="0"/>
          </a:p>
        </p:txBody>
      </p:sp>
      <p:sp>
        <p:nvSpPr>
          <p:cNvPr id="4" name="Text 1"/>
          <p:cNvSpPr/>
          <p:nvPr/>
        </p:nvSpPr>
        <p:spPr>
          <a:xfrm>
            <a:off x="863798" y="3353038"/>
            <a:ext cx="7416403" cy="1974056"/>
          </a:xfrm>
          <a:prstGeom prst="rect">
            <a:avLst/>
          </a:prstGeom>
          <a:noFill/>
          <a:ln/>
        </p:spPr>
        <p:txBody>
          <a:bodyPr wrap="square" lIns="0" tIns="0" rIns="0" bIns="0" rtlCol="0" anchor="t"/>
          <a:lstStyle/>
          <a:p>
            <a:pPr marL="342900" indent="-342900" algn="l">
              <a:lnSpc>
                <a:spcPts val="3100"/>
              </a:lnSpc>
              <a:buFont typeface="Arial" panose="020B0604020202020204" pitchFamily="34" charset="0"/>
              <a:buChar char="•"/>
            </a:pPr>
            <a:r>
              <a:rPr lang="en-CA" sz="1900" noProof="0">
                <a:solidFill>
                  <a:srgbClr val="E2E6E9"/>
                </a:solidFill>
                <a:latin typeface="Merriweather" pitchFamily="34" charset="0"/>
                <a:ea typeface="Merriweather" pitchFamily="34" charset="-122"/>
                <a:cs typeface="Merriweather" pitchFamily="34" charset="-120"/>
              </a:rPr>
              <a:t>Detailed proximity to amenities, school ratings, and demographic data</a:t>
            </a:r>
          </a:p>
          <a:p>
            <a:pPr marL="342900" indent="-342900" algn="l">
              <a:lnSpc>
                <a:spcPts val="3100"/>
              </a:lnSpc>
              <a:buFont typeface="Arial" panose="020B0604020202020204" pitchFamily="34" charset="0"/>
              <a:buChar char="•"/>
            </a:pPr>
            <a:r>
              <a:rPr lang="en-CA" sz="1900" noProof="0">
                <a:solidFill>
                  <a:srgbClr val="E2E6E9"/>
                </a:solidFill>
                <a:latin typeface="Merriweather" pitchFamily="34" charset="0"/>
                <a:ea typeface="Merriweather" pitchFamily="34" charset="-122"/>
                <a:cs typeface="Merriweather" pitchFamily="34" charset="-120"/>
              </a:rPr>
              <a:t>Advanced models: </a:t>
            </a:r>
            <a:r>
              <a:rPr lang="en-CA" sz="1900" noProof="0" err="1">
                <a:solidFill>
                  <a:srgbClr val="E2E6E9"/>
                </a:solidFill>
                <a:latin typeface="Merriweather" pitchFamily="34" charset="0"/>
                <a:ea typeface="Merriweather" pitchFamily="34" charset="-122"/>
                <a:cs typeface="Merriweather" pitchFamily="34" charset="-120"/>
              </a:rPr>
              <a:t>LightGBM</a:t>
            </a:r>
            <a:r>
              <a:rPr lang="en-CA" sz="1900" noProof="0">
                <a:solidFill>
                  <a:srgbClr val="E2E6E9"/>
                </a:solidFill>
                <a:latin typeface="Merriweather" pitchFamily="34" charset="0"/>
                <a:ea typeface="Merriweather" pitchFamily="34" charset="-122"/>
                <a:cs typeface="Merriweather" pitchFamily="34" charset="-120"/>
              </a:rPr>
              <a:t>, </a:t>
            </a:r>
            <a:r>
              <a:rPr lang="en-CA" sz="1900" noProof="0" err="1">
                <a:solidFill>
                  <a:srgbClr val="E2E6E9"/>
                </a:solidFill>
                <a:latin typeface="Merriweather" pitchFamily="34" charset="0"/>
                <a:ea typeface="Merriweather" pitchFamily="34" charset="-122"/>
                <a:cs typeface="Merriweather" pitchFamily="34" charset="-120"/>
              </a:rPr>
              <a:t>CatBoost</a:t>
            </a:r>
            <a:r>
              <a:rPr lang="en-CA" sz="1900" noProof="0">
                <a:solidFill>
                  <a:srgbClr val="E2E6E9"/>
                </a:solidFill>
                <a:latin typeface="Merriweather" pitchFamily="34" charset="0"/>
                <a:ea typeface="Merriweather" pitchFamily="34" charset="-122"/>
                <a:cs typeface="Merriweather" pitchFamily="34" charset="-120"/>
              </a:rPr>
              <a:t>, and ensemble methods</a:t>
            </a:r>
          </a:p>
          <a:p>
            <a:pPr marL="342900" indent="-342900" algn="l">
              <a:lnSpc>
                <a:spcPts val="3100"/>
              </a:lnSpc>
              <a:buFont typeface="Arial" panose="020B0604020202020204" pitchFamily="34" charset="0"/>
              <a:buChar char="•"/>
            </a:pPr>
            <a:r>
              <a:rPr lang="en-CA" sz="1900">
                <a:solidFill>
                  <a:srgbClr val="E2E6E9"/>
                </a:solidFill>
                <a:latin typeface="Merriweather" pitchFamily="34" charset="0"/>
                <a:ea typeface="Merriweather" pitchFamily="34" charset="-122"/>
                <a:cs typeface="Merriweather" pitchFamily="34" charset="-120"/>
              </a:rPr>
              <a:t>E</a:t>
            </a:r>
            <a:r>
              <a:rPr lang="en-CA" sz="1900" noProof="0" err="1">
                <a:solidFill>
                  <a:srgbClr val="E2E6E9"/>
                </a:solidFill>
                <a:latin typeface="Merriweather" pitchFamily="34" charset="0"/>
                <a:ea typeface="Merriweather" pitchFamily="34" charset="-122"/>
                <a:cs typeface="Merriweather" pitchFamily="34" charset="-120"/>
              </a:rPr>
              <a:t>xplicit</a:t>
            </a:r>
            <a:r>
              <a:rPr lang="en-CA" sz="1900" noProof="0">
                <a:solidFill>
                  <a:srgbClr val="E2E6E9"/>
                </a:solidFill>
                <a:latin typeface="Merriweather" pitchFamily="34" charset="0"/>
                <a:ea typeface="Merriweather" pitchFamily="34" charset="-122"/>
                <a:cs typeface="Merriweather" pitchFamily="34" charset="-120"/>
              </a:rPr>
              <a:t> temporal analyses, could improve precision and market insights</a:t>
            </a:r>
            <a:endParaRPr lang="en-CA" sz="1900" noProof="0"/>
          </a:p>
        </p:txBody>
      </p:sp>
      <p:sp>
        <p:nvSpPr>
          <p:cNvPr id="5" name="Text 2"/>
          <p:cNvSpPr/>
          <p:nvPr/>
        </p:nvSpPr>
        <p:spPr>
          <a:xfrm>
            <a:off x="863798" y="6129680"/>
            <a:ext cx="7416403" cy="1184434"/>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Such enhancements will deepen understanding of real estate dynamics and support more accurate forecasting and valuation in Edmonton.</a:t>
            </a:r>
            <a:endParaRPr lang="en-CA" sz="1900" noProof="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954887"/>
            <a:ext cx="7416403" cy="3948113"/>
          </a:xfrm>
          <a:prstGeom prst="rect">
            <a:avLst/>
          </a:prstGeom>
          <a:noFill/>
          <a:ln/>
        </p:spPr>
        <p:txBody>
          <a:bodyPr wrap="square" lIns="0" tIns="0" rIns="0" bIns="0" rtlCol="0" anchor="t"/>
          <a:lstStyle/>
          <a:p>
            <a:pPr marL="0" indent="0" algn="l">
              <a:buNone/>
            </a:pPr>
            <a:r>
              <a:rPr lang="en-CA" sz="6000" noProof="0">
                <a:solidFill>
                  <a:srgbClr val="E2E6E9"/>
                </a:solidFill>
                <a:latin typeface="Merriweather" pitchFamily="34" charset="0"/>
                <a:ea typeface="Merriweather" pitchFamily="34" charset="-122"/>
                <a:cs typeface="Merriweather" pitchFamily="34" charset="-120"/>
              </a:rPr>
              <a:t>How do property features influence property pricing?</a:t>
            </a:r>
            <a:endParaRPr lang="en-CA" sz="6000" noProof="0"/>
          </a:p>
        </p:txBody>
      </p:sp>
      <p:sp>
        <p:nvSpPr>
          <p:cNvPr id="4" name="Text 1"/>
          <p:cNvSpPr/>
          <p:nvPr/>
        </p:nvSpPr>
        <p:spPr>
          <a:xfrm>
            <a:off x="863798" y="6180653"/>
            <a:ext cx="7416403" cy="315992"/>
          </a:xfrm>
          <a:prstGeom prst="rect">
            <a:avLst/>
          </a:prstGeom>
          <a:noFill/>
          <a:ln/>
        </p:spPr>
        <p:txBody>
          <a:bodyPr wrap="none" lIns="0" tIns="0" rIns="0" bIns="0" rtlCol="0" anchor="t"/>
          <a:lstStyle/>
          <a:p>
            <a:pPr marL="0" indent="0" algn="l">
              <a:lnSpc>
                <a:spcPts val="2450"/>
              </a:lnSpc>
              <a:buNone/>
            </a:pPr>
            <a:endParaRPr lang="en-CA" sz="1550" noProof="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3798" y="1162407"/>
            <a:ext cx="8790861" cy="771287"/>
          </a:xfrm>
          <a:prstGeom prst="rect">
            <a:avLst/>
          </a:prstGeom>
          <a:noFill/>
          <a:ln/>
        </p:spPr>
        <p:txBody>
          <a:bodyPr wrap="non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Further Inquiries</a:t>
            </a:r>
            <a:endParaRPr lang="en-CA" sz="4850" noProof="0"/>
          </a:p>
        </p:txBody>
      </p:sp>
      <p:sp>
        <p:nvSpPr>
          <p:cNvPr id="3" name="Text 1"/>
          <p:cNvSpPr/>
          <p:nvPr/>
        </p:nvSpPr>
        <p:spPr>
          <a:xfrm>
            <a:off x="626731" y="5423178"/>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Contact Us</a:t>
            </a:r>
            <a:endParaRPr lang="en-CA" sz="2400" noProof="0"/>
          </a:p>
        </p:txBody>
      </p:sp>
      <p:sp>
        <p:nvSpPr>
          <p:cNvPr id="4" name="Text 2"/>
          <p:cNvSpPr/>
          <p:nvPr/>
        </p:nvSpPr>
        <p:spPr>
          <a:xfrm>
            <a:off x="626731" y="6055519"/>
            <a:ext cx="6150293" cy="394811"/>
          </a:xfrm>
          <a:prstGeom prst="rect">
            <a:avLst/>
          </a:prstGeom>
          <a:noFill/>
          <a:ln/>
        </p:spPr>
        <p:txBody>
          <a:bodyPr wrap="non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Email: </a:t>
            </a:r>
            <a:r>
              <a:rPr lang="en-CA" sz="1900" u="sng" noProof="0">
                <a:solidFill>
                  <a:srgbClr val="609DFF"/>
                </a:solidFill>
                <a:latin typeface="Merriweather" pitchFamily="34" charset="0"/>
                <a:ea typeface="Merriweather" pitchFamily="34" charset="-122"/>
                <a:cs typeface="Merriweather" pitchFamily="34" charset="-120"/>
                <a:hlinkClick r:id="rId3">
                  <a:extLst>
                    <a:ext uri="{A12FA001-AC4F-418D-AE19-62706E023703}">
                      <ahyp:hlinkClr xmlns:ahyp="http://schemas.microsoft.com/office/drawing/2018/hyperlinkcolor" val="tx"/>
                    </a:ext>
                  </a:extLst>
                </a:hlinkClick>
              </a:rPr>
              <a:t>aboutus@LGS.com</a:t>
            </a:r>
            <a:endParaRPr lang="en-CA" sz="1900" noProof="0"/>
          </a:p>
        </p:txBody>
      </p:sp>
      <p:sp>
        <p:nvSpPr>
          <p:cNvPr id="5" name="Text 3"/>
          <p:cNvSpPr/>
          <p:nvPr/>
        </p:nvSpPr>
        <p:spPr>
          <a:xfrm>
            <a:off x="626731" y="6672382"/>
            <a:ext cx="6150293" cy="394811"/>
          </a:xfrm>
          <a:prstGeom prst="rect">
            <a:avLst/>
          </a:prstGeom>
          <a:noFill/>
          <a:ln/>
        </p:spPr>
        <p:txBody>
          <a:bodyPr wrap="non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Phone: 780.123.3960</a:t>
            </a:r>
            <a:endParaRPr lang="en-CA" sz="1900" noProof="0"/>
          </a:p>
        </p:txBody>
      </p:sp>
      <p:sp>
        <p:nvSpPr>
          <p:cNvPr id="6" name="Text 4"/>
          <p:cNvSpPr/>
          <p:nvPr/>
        </p:nvSpPr>
        <p:spPr>
          <a:xfrm>
            <a:off x="626731" y="7289245"/>
            <a:ext cx="6150293" cy="394811"/>
          </a:xfrm>
          <a:prstGeom prst="rect">
            <a:avLst/>
          </a:prstGeom>
          <a:noFill/>
          <a:ln/>
        </p:spPr>
        <p:txBody>
          <a:bodyPr wrap="non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Website: </a:t>
            </a:r>
            <a:r>
              <a:rPr lang="en-CA" sz="1900" u="sng" noProof="0">
                <a:solidFill>
                  <a:srgbClr val="609DFF"/>
                </a:solidFill>
                <a:latin typeface="Merriweather" pitchFamily="34" charset="0"/>
                <a:ea typeface="Merriweather" pitchFamily="34" charset="-122"/>
                <a:cs typeface="Merriweather" pitchFamily="34" charset="-120"/>
                <a:hlinkClick r:id="rId4">
                  <a:extLst>
                    <a:ext uri="{A12FA001-AC4F-418D-AE19-62706E023703}">
                      <ahyp:hlinkClr xmlns:ahyp="http://schemas.microsoft.com/office/drawing/2018/hyperlinkcolor" val="tx"/>
                    </a:ext>
                  </a:extLst>
                </a:hlinkClick>
              </a:rPr>
              <a:t>www.LGS.com</a:t>
            </a:r>
            <a:endParaRPr lang="en-CA" sz="1900" noProof="0"/>
          </a:p>
        </p:txBody>
      </p:sp>
      <p:pic>
        <p:nvPicPr>
          <p:cNvPr id="8" name="Picture 7" descr="A black and white logo&#10;&#10;AI-generated content may be incorrect.">
            <a:extLst>
              <a:ext uri="{FF2B5EF4-FFF2-40B4-BE49-F238E27FC236}">
                <a16:creationId xmlns:a16="http://schemas.microsoft.com/office/drawing/2014/main" id="{9A0E5096-6848-00D5-58B8-AE8FEB407AB3}"/>
              </a:ext>
            </a:extLst>
          </p:cNvPr>
          <p:cNvPicPr>
            <a:picLocks noChangeAspect="1"/>
          </p:cNvPicPr>
          <p:nvPr/>
        </p:nvPicPr>
        <p:blipFill>
          <a:blip r:embed="rId5">
            <a:lum bright="70000" contrast="-70000"/>
          </a:blip>
          <a:stretch>
            <a:fillRect/>
          </a:stretch>
        </p:blipFill>
        <p:spPr>
          <a:xfrm>
            <a:off x="7014091" y="1162407"/>
            <a:ext cx="6744728" cy="67447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0829"/>
          </a:xfrm>
          <a:prstGeom prst="rect">
            <a:avLst/>
          </a:prstGeom>
        </p:spPr>
      </p:pic>
      <p:sp>
        <p:nvSpPr>
          <p:cNvPr id="3" name="Text 0"/>
          <p:cNvSpPr/>
          <p:nvPr/>
        </p:nvSpPr>
        <p:spPr>
          <a:xfrm>
            <a:off x="789742" y="3443168"/>
            <a:ext cx="7737277" cy="705088"/>
          </a:xfrm>
          <a:prstGeom prst="rect">
            <a:avLst/>
          </a:prstGeom>
          <a:noFill/>
          <a:ln/>
        </p:spPr>
        <p:txBody>
          <a:bodyPr wrap="none" lIns="0" tIns="0" rIns="0" bIns="0" rtlCol="0" anchor="t"/>
          <a:lstStyle/>
          <a:p>
            <a:pPr marL="0" indent="0" algn="l">
              <a:lnSpc>
                <a:spcPts val="5550"/>
              </a:lnSpc>
              <a:buNone/>
            </a:pPr>
            <a:r>
              <a:rPr lang="en-CA" sz="4400" noProof="0">
                <a:solidFill>
                  <a:srgbClr val="F5F0F0"/>
                </a:solidFill>
                <a:latin typeface="Merriweather" pitchFamily="34" charset="0"/>
                <a:ea typeface="Merriweather" pitchFamily="34" charset="-122"/>
                <a:cs typeface="Merriweather" pitchFamily="34" charset="-120"/>
              </a:rPr>
              <a:t>Introduction and Motivation</a:t>
            </a:r>
            <a:endParaRPr lang="en-CA" sz="4400" noProof="0"/>
          </a:p>
        </p:txBody>
      </p:sp>
      <p:sp>
        <p:nvSpPr>
          <p:cNvPr id="4" name="Shape 1"/>
          <p:cNvSpPr/>
          <p:nvPr/>
        </p:nvSpPr>
        <p:spPr>
          <a:xfrm>
            <a:off x="789742" y="4486751"/>
            <a:ext cx="4199930" cy="3120390"/>
          </a:xfrm>
          <a:prstGeom prst="roundRect">
            <a:avLst>
              <a:gd name="adj" fmla="val 3037"/>
            </a:avLst>
          </a:prstGeom>
          <a:solidFill>
            <a:srgbClr val="003180"/>
          </a:solidFill>
          <a:ln w="7620">
            <a:solidFill>
              <a:srgbClr val="194A99"/>
            </a:solidFill>
            <a:prstDash val="solid"/>
          </a:ln>
        </p:spPr>
        <p:txBody>
          <a:bodyPr/>
          <a:lstStyle/>
          <a:p>
            <a:endParaRPr lang="en-CA" noProof="0"/>
          </a:p>
        </p:txBody>
      </p:sp>
      <p:sp>
        <p:nvSpPr>
          <p:cNvPr id="5" name="Text 2"/>
          <p:cNvSpPr/>
          <p:nvPr/>
        </p:nvSpPr>
        <p:spPr>
          <a:xfrm>
            <a:off x="1022985" y="4719995"/>
            <a:ext cx="2820829" cy="352544"/>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Background</a:t>
            </a:r>
            <a:endParaRPr lang="en-CA" sz="2200" noProof="0"/>
          </a:p>
        </p:txBody>
      </p:sp>
      <p:sp>
        <p:nvSpPr>
          <p:cNvPr id="6" name="Text 3"/>
          <p:cNvSpPr/>
          <p:nvPr/>
        </p:nvSpPr>
        <p:spPr>
          <a:xfrm>
            <a:off x="1022985" y="5207913"/>
            <a:ext cx="3733443" cy="1804988"/>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Housing prices depend on physical features like bedrooms, bathrooms, and garages, as well as contextual factors such as neighborhood and crime rates.</a:t>
            </a:r>
            <a:endParaRPr lang="en-CA" sz="1750" noProof="0"/>
          </a:p>
        </p:txBody>
      </p:sp>
      <p:sp>
        <p:nvSpPr>
          <p:cNvPr id="7" name="Shape 4"/>
          <p:cNvSpPr/>
          <p:nvPr/>
        </p:nvSpPr>
        <p:spPr>
          <a:xfrm>
            <a:off x="5215295" y="4486751"/>
            <a:ext cx="4199930" cy="3120390"/>
          </a:xfrm>
          <a:prstGeom prst="roundRect">
            <a:avLst>
              <a:gd name="adj" fmla="val 3037"/>
            </a:avLst>
          </a:prstGeom>
          <a:solidFill>
            <a:srgbClr val="003180"/>
          </a:solidFill>
          <a:ln w="7620">
            <a:solidFill>
              <a:srgbClr val="194A99"/>
            </a:solidFill>
            <a:prstDash val="solid"/>
          </a:ln>
        </p:spPr>
        <p:txBody>
          <a:bodyPr/>
          <a:lstStyle/>
          <a:p>
            <a:endParaRPr lang="en-CA" noProof="0"/>
          </a:p>
        </p:txBody>
      </p:sp>
      <p:sp>
        <p:nvSpPr>
          <p:cNvPr id="8" name="Text 5"/>
          <p:cNvSpPr/>
          <p:nvPr/>
        </p:nvSpPr>
        <p:spPr>
          <a:xfrm>
            <a:off x="5448538" y="4719995"/>
            <a:ext cx="2820829" cy="352544"/>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Motivation</a:t>
            </a:r>
            <a:endParaRPr lang="en-CA" sz="2200" noProof="0"/>
          </a:p>
        </p:txBody>
      </p:sp>
      <p:sp>
        <p:nvSpPr>
          <p:cNvPr id="9" name="Text 6"/>
          <p:cNvSpPr/>
          <p:nvPr/>
        </p:nvSpPr>
        <p:spPr>
          <a:xfrm>
            <a:off x="5448538" y="5207913"/>
            <a:ext cx="3733443" cy="2165985"/>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Previous studies often overlook how feature impacts vary by local context, property style, and construction year, especially in medium-sized Canadian cities like Edmonton.</a:t>
            </a:r>
            <a:endParaRPr lang="en-CA" sz="1750" noProof="0"/>
          </a:p>
        </p:txBody>
      </p:sp>
      <p:sp>
        <p:nvSpPr>
          <p:cNvPr id="10" name="Shape 7"/>
          <p:cNvSpPr/>
          <p:nvPr/>
        </p:nvSpPr>
        <p:spPr>
          <a:xfrm>
            <a:off x="9640848" y="4486751"/>
            <a:ext cx="4199930" cy="3120390"/>
          </a:xfrm>
          <a:prstGeom prst="roundRect">
            <a:avLst>
              <a:gd name="adj" fmla="val 3037"/>
            </a:avLst>
          </a:prstGeom>
          <a:solidFill>
            <a:srgbClr val="003180"/>
          </a:solidFill>
          <a:ln w="7620">
            <a:solidFill>
              <a:srgbClr val="194A99"/>
            </a:solidFill>
            <a:prstDash val="solid"/>
          </a:ln>
        </p:spPr>
        <p:txBody>
          <a:bodyPr/>
          <a:lstStyle/>
          <a:p>
            <a:endParaRPr lang="en-CA" noProof="0"/>
          </a:p>
        </p:txBody>
      </p:sp>
      <p:sp>
        <p:nvSpPr>
          <p:cNvPr id="11" name="Text 8"/>
          <p:cNvSpPr/>
          <p:nvPr/>
        </p:nvSpPr>
        <p:spPr>
          <a:xfrm>
            <a:off x="9874091" y="4719995"/>
            <a:ext cx="2820829" cy="352544"/>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Research Gap</a:t>
            </a:r>
            <a:endParaRPr lang="en-CA" sz="2200" noProof="0"/>
          </a:p>
        </p:txBody>
      </p:sp>
      <p:sp>
        <p:nvSpPr>
          <p:cNvPr id="12" name="Text 9"/>
          <p:cNvSpPr/>
          <p:nvPr/>
        </p:nvSpPr>
        <p:spPr>
          <a:xfrm>
            <a:off x="9874091" y="5207913"/>
            <a:ext cx="3733443" cy="2165985"/>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There is a lack of segmented, data-driven analyses that jointly consider crime, construction periods, and architectural typology in Edmonton's housing market.</a:t>
            </a:r>
            <a:endParaRPr lang="en-CA" sz="1750" noProof="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304"/>
          </a:xfrm>
          <a:prstGeom prst="rect">
            <a:avLst/>
          </a:prstGeom>
        </p:spPr>
      </p:pic>
      <p:sp>
        <p:nvSpPr>
          <p:cNvPr id="3" name="Text 0"/>
          <p:cNvSpPr/>
          <p:nvPr/>
        </p:nvSpPr>
        <p:spPr>
          <a:xfrm>
            <a:off x="787122" y="3429714"/>
            <a:ext cx="9358908" cy="702707"/>
          </a:xfrm>
          <a:prstGeom prst="rect">
            <a:avLst/>
          </a:prstGeom>
          <a:noFill/>
          <a:ln/>
        </p:spPr>
        <p:txBody>
          <a:bodyPr wrap="none" lIns="0" tIns="0" rIns="0" bIns="0" rtlCol="0" anchor="t"/>
          <a:lstStyle/>
          <a:p>
            <a:pPr marL="0" indent="0" algn="l">
              <a:lnSpc>
                <a:spcPts val="5500"/>
              </a:lnSpc>
              <a:buNone/>
            </a:pPr>
            <a:r>
              <a:rPr lang="en-CA" sz="4400" noProof="0">
                <a:solidFill>
                  <a:srgbClr val="F5F0F0"/>
                </a:solidFill>
                <a:latin typeface="Merriweather" pitchFamily="34" charset="0"/>
                <a:ea typeface="Merriweather" pitchFamily="34" charset="-122"/>
                <a:cs typeface="Merriweather" pitchFamily="34" charset="-120"/>
              </a:rPr>
              <a:t>Research Objectives and Questions</a:t>
            </a:r>
            <a:endParaRPr lang="en-CA" sz="4400" noProof="0"/>
          </a:p>
        </p:txBody>
      </p:sp>
      <p:sp>
        <p:nvSpPr>
          <p:cNvPr id="4" name="Shape 1"/>
          <p:cNvSpPr/>
          <p:nvPr/>
        </p:nvSpPr>
        <p:spPr>
          <a:xfrm>
            <a:off x="787122" y="4722733"/>
            <a:ext cx="506016" cy="506016"/>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5" name="Text 2"/>
          <p:cNvSpPr/>
          <p:nvPr/>
        </p:nvSpPr>
        <p:spPr>
          <a:xfrm>
            <a:off x="871478" y="4764941"/>
            <a:ext cx="337304" cy="421600"/>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1</a:t>
            </a:r>
            <a:endParaRPr lang="en-CA" sz="2650" noProof="0"/>
          </a:p>
        </p:txBody>
      </p:sp>
      <p:sp>
        <p:nvSpPr>
          <p:cNvPr id="6" name="Text 3"/>
          <p:cNvSpPr/>
          <p:nvPr/>
        </p:nvSpPr>
        <p:spPr>
          <a:xfrm>
            <a:off x="1517928" y="4722733"/>
            <a:ext cx="3267194" cy="351353"/>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Quantify Feature Effects</a:t>
            </a:r>
            <a:endParaRPr lang="en-CA" sz="2200" noProof="0"/>
          </a:p>
        </p:txBody>
      </p:sp>
      <p:sp>
        <p:nvSpPr>
          <p:cNvPr id="7" name="Text 4"/>
          <p:cNvSpPr/>
          <p:nvPr/>
        </p:nvSpPr>
        <p:spPr>
          <a:xfrm>
            <a:off x="1517928" y="5208984"/>
            <a:ext cx="5684877" cy="719614"/>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Measure how bedrooms, bathrooms, basement, garage, and crime influence sale price.</a:t>
            </a:r>
            <a:endParaRPr lang="en-CA" sz="1750" noProof="0"/>
          </a:p>
        </p:txBody>
      </p:sp>
      <p:sp>
        <p:nvSpPr>
          <p:cNvPr id="8" name="Shape 5"/>
          <p:cNvSpPr/>
          <p:nvPr/>
        </p:nvSpPr>
        <p:spPr>
          <a:xfrm>
            <a:off x="7427595" y="4722733"/>
            <a:ext cx="506016" cy="506016"/>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9" name="Text 6"/>
          <p:cNvSpPr/>
          <p:nvPr/>
        </p:nvSpPr>
        <p:spPr>
          <a:xfrm>
            <a:off x="7511951" y="4764941"/>
            <a:ext cx="337304" cy="421600"/>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2</a:t>
            </a:r>
            <a:endParaRPr lang="en-CA" sz="2650" noProof="0"/>
          </a:p>
        </p:txBody>
      </p:sp>
      <p:sp>
        <p:nvSpPr>
          <p:cNvPr id="10" name="Text 7"/>
          <p:cNvSpPr/>
          <p:nvPr/>
        </p:nvSpPr>
        <p:spPr>
          <a:xfrm>
            <a:off x="8158401" y="4722733"/>
            <a:ext cx="3784283" cy="351353"/>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Segmented Pricing Analysis</a:t>
            </a:r>
            <a:endParaRPr lang="en-CA" sz="2200" noProof="0"/>
          </a:p>
        </p:txBody>
      </p:sp>
      <p:sp>
        <p:nvSpPr>
          <p:cNvPr id="11" name="Text 8"/>
          <p:cNvSpPr/>
          <p:nvPr/>
        </p:nvSpPr>
        <p:spPr>
          <a:xfrm>
            <a:off x="8158401" y="5208984"/>
            <a:ext cx="5684877" cy="719614"/>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Examine pricing differences across neighborhoods, year-built intervals, and property styles.</a:t>
            </a:r>
            <a:endParaRPr lang="en-CA" sz="1750" noProof="0"/>
          </a:p>
        </p:txBody>
      </p:sp>
      <p:sp>
        <p:nvSpPr>
          <p:cNvPr id="12" name="Shape 9"/>
          <p:cNvSpPr/>
          <p:nvPr/>
        </p:nvSpPr>
        <p:spPr>
          <a:xfrm>
            <a:off x="787122" y="6406396"/>
            <a:ext cx="506016" cy="506016"/>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13" name="Text 10"/>
          <p:cNvSpPr/>
          <p:nvPr/>
        </p:nvSpPr>
        <p:spPr>
          <a:xfrm>
            <a:off x="871478" y="6448604"/>
            <a:ext cx="337304" cy="421600"/>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3</a:t>
            </a:r>
            <a:endParaRPr lang="en-CA" sz="2650" noProof="0"/>
          </a:p>
        </p:txBody>
      </p:sp>
      <p:sp>
        <p:nvSpPr>
          <p:cNvPr id="14" name="Text 11"/>
          <p:cNvSpPr/>
          <p:nvPr/>
        </p:nvSpPr>
        <p:spPr>
          <a:xfrm>
            <a:off x="1517928" y="6406396"/>
            <a:ext cx="2811304" cy="351353"/>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Stakeholder Insights</a:t>
            </a:r>
            <a:endParaRPr lang="en-CA" sz="2200" noProof="0"/>
          </a:p>
        </p:txBody>
      </p:sp>
      <p:sp>
        <p:nvSpPr>
          <p:cNvPr id="15" name="Text 12"/>
          <p:cNvSpPr/>
          <p:nvPr/>
        </p:nvSpPr>
        <p:spPr>
          <a:xfrm>
            <a:off x="1517928" y="6892647"/>
            <a:ext cx="5684877" cy="719614"/>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Support buyers and agents with data-driven decision-making and pricing strategies.</a:t>
            </a:r>
            <a:endParaRPr lang="en-CA" sz="1750" noProof="0"/>
          </a:p>
        </p:txBody>
      </p:sp>
      <p:sp>
        <p:nvSpPr>
          <p:cNvPr id="16" name="Shape 13"/>
          <p:cNvSpPr/>
          <p:nvPr/>
        </p:nvSpPr>
        <p:spPr>
          <a:xfrm>
            <a:off x="7427595" y="6406396"/>
            <a:ext cx="506016" cy="506016"/>
          </a:xfrm>
          <a:prstGeom prst="roundRect">
            <a:avLst>
              <a:gd name="adj" fmla="val 18667"/>
            </a:avLst>
          </a:prstGeom>
          <a:solidFill>
            <a:srgbClr val="003180"/>
          </a:solidFill>
          <a:ln w="7620">
            <a:solidFill>
              <a:srgbClr val="194A99"/>
            </a:solidFill>
            <a:prstDash val="solid"/>
          </a:ln>
        </p:spPr>
        <p:txBody>
          <a:bodyPr/>
          <a:lstStyle/>
          <a:p>
            <a:endParaRPr lang="en-CA" noProof="0"/>
          </a:p>
        </p:txBody>
      </p:sp>
      <p:sp>
        <p:nvSpPr>
          <p:cNvPr id="17" name="Text 14"/>
          <p:cNvSpPr/>
          <p:nvPr/>
        </p:nvSpPr>
        <p:spPr>
          <a:xfrm>
            <a:off x="7511951" y="6448604"/>
            <a:ext cx="337304" cy="421600"/>
          </a:xfrm>
          <a:prstGeom prst="rect">
            <a:avLst/>
          </a:prstGeom>
          <a:noFill/>
          <a:ln/>
        </p:spPr>
        <p:txBody>
          <a:bodyPr wrap="none" lIns="0" tIns="0" rIns="0" bIns="0" rtlCol="0" anchor="t"/>
          <a:lstStyle/>
          <a:p>
            <a:pPr marL="0" indent="0" algn="ctr">
              <a:lnSpc>
                <a:spcPts val="2650"/>
              </a:lnSpc>
              <a:buNone/>
            </a:pPr>
            <a:r>
              <a:rPr lang="en-CA" sz="2650" noProof="0">
                <a:solidFill>
                  <a:srgbClr val="E2E6E9"/>
                </a:solidFill>
                <a:latin typeface="Merriweather" pitchFamily="34" charset="0"/>
                <a:ea typeface="Merriweather" pitchFamily="34" charset="-122"/>
                <a:cs typeface="Merriweather" pitchFamily="34" charset="-120"/>
              </a:rPr>
              <a:t>4</a:t>
            </a:r>
            <a:endParaRPr lang="en-CA" sz="2650" noProof="0"/>
          </a:p>
        </p:txBody>
      </p:sp>
      <p:sp>
        <p:nvSpPr>
          <p:cNvPr id="18" name="Text 15"/>
          <p:cNvSpPr/>
          <p:nvPr/>
        </p:nvSpPr>
        <p:spPr>
          <a:xfrm>
            <a:off x="8158401" y="6406396"/>
            <a:ext cx="2811304" cy="351353"/>
          </a:xfrm>
          <a:prstGeom prst="rect">
            <a:avLst/>
          </a:prstGeom>
          <a:noFill/>
          <a:ln/>
        </p:spPr>
        <p:txBody>
          <a:bodyPr wrap="none" lIns="0" tIns="0" rIns="0" bIns="0" rtlCol="0" anchor="t"/>
          <a:lstStyle/>
          <a:p>
            <a:pPr marL="0" indent="0" algn="l">
              <a:lnSpc>
                <a:spcPts val="2750"/>
              </a:lnSpc>
              <a:buNone/>
            </a:pPr>
            <a:r>
              <a:rPr lang="en-CA" sz="2200" noProof="0">
                <a:solidFill>
                  <a:srgbClr val="E2E6E9"/>
                </a:solidFill>
                <a:latin typeface="Merriweather" pitchFamily="34" charset="0"/>
                <a:ea typeface="Merriweather" pitchFamily="34" charset="-122"/>
                <a:cs typeface="Merriweather" pitchFamily="34" charset="-120"/>
              </a:rPr>
              <a:t>Key Questions</a:t>
            </a:r>
            <a:endParaRPr lang="en-CA" sz="2200" noProof="0"/>
          </a:p>
        </p:txBody>
      </p:sp>
      <p:sp>
        <p:nvSpPr>
          <p:cNvPr id="19" name="Text 16"/>
          <p:cNvSpPr/>
          <p:nvPr/>
        </p:nvSpPr>
        <p:spPr>
          <a:xfrm>
            <a:off x="8158401" y="6892647"/>
            <a:ext cx="5684877" cy="719614"/>
          </a:xfrm>
          <a:prstGeom prst="rect">
            <a:avLst/>
          </a:prstGeom>
          <a:noFill/>
          <a:ln/>
        </p:spPr>
        <p:txBody>
          <a:bodyPr wrap="square" lIns="0" tIns="0" rIns="0" bIns="0" rtlCol="0" anchor="t"/>
          <a:lstStyle/>
          <a:p>
            <a:pPr marL="0" indent="0" algn="l">
              <a:lnSpc>
                <a:spcPts val="2800"/>
              </a:lnSpc>
              <a:buNone/>
            </a:pPr>
            <a:r>
              <a:rPr lang="en-CA" sz="1750" noProof="0">
                <a:solidFill>
                  <a:srgbClr val="E2E6E9"/>
                </a:solidFill>
                <a:latin typeface="Merriweather" pitchFamily="34" charset="0"/>
                <a:ea typeface="Merriweather" pitchFamily="34" charset="-122"/>
                <a:cs typeface="Merriweather" pitchFamily="34" charset="-120"/>
              </a:rPr>
              <a:t>Identify which features add most value and how trends vary by location and time.</a:t>
            </a:r>
            <a:endParaRPr lang="en-CA" sz="1750" noProof="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2203847"/>
            <a:ext cx="10281166" cy="771287"/>
          </a:xfrm>
          <a:prstGeom prst="rect">
            <a:avLst/>
          </a:prstGeom>
          <a:noFill/>
          <a:ln/>
        </p:spPr>
        <p:txBody>
          <a:bodyPr wrap="non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Benefits and Real-World Relevance</a:t>
            </a:r>
            <a:endParaRPr lang="en-CA" sz="4850" noProof="0"/>
          </a:p>
        </p:txBody>
      </p:sp>
      <p:sp>
        <p:nvSpPr>
          <p:cNvPr id="3" name="Text 1"/>
          <p:cNvSpPr/>
          <p:nvPr/>
        </p:nvSpPr>
        <p:spPr>
          <a:xfrm>
            <a:off x="863798" y="3592116"/>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For Buyers</a:t>
            </a:r>
            <a:endParaRPr lang="en-CA" sz="2400" noProof="0"/>
          </a:p>
        </p:txBody>
      </p:sp>
      <p:sp>
        <p:nvSpPr>
          <p:cNvPr id="4" name="Text 2"/>
          <p:cNvSpPr/>
          <p:nvPr/>
        </p:nvSpPr>
        <p:spPr>
          <a:xfrm>
            <a:off x="863798" y="4224457"/>
            <a:ext cx="3898940" cy="1579245"/>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Understand which features add value to make informed purchase decisions and avoid overpaying.</a:t>
            </a:r>
            <a:endParaRPr lang="en-CA" sz="1900" noProof="0"/>
          </a:p>
        </p:txBody>
      </p:sp>
      <p:sp>
        <p:nvSpPr>
          <p:cNvPr id="5" name="Text 3"/>
          <p:cNvSpPr/>
          <p:nvPr/>
        </p:nvSpPr>
        <p:spPr>
          <a:xfrm>
            <a:off x="5372576" y="3592116"/>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For Agents</a:t>
            </a:r>
            <a:endParaRPr lang="en-CA" sz="2400" noProof="0"/>
          </a:p>
        </p:txBody>
      </p:sp>
      <p:sp>
        <p:nvSpPr>
          <p:cNvPr id="6" name="Text 4"/>
          <p:cNvSpPr/>
          <p:nvPr/>
        </p:nvSpPr>
        <p:spPr>
          <a:xfrm>
            <a:off x="5372576" y="4224457"/>
            <a:ext cx="3898940" cy="1184434"/>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Leverage evidence-based pricing to optimize marketing, negotiations, and client returns.</a:t>
            </a:r>
            <a:endParaRPr lang="en-CA" sz="1900" noProof="0"/>
          </a:p>
        </p:txBody>
      </p:sp>
      <p:sp>
        <p:nvSpPr>
          <p:cNvPr id="7" name="Text 5"/>
          <p:cNvSpPr/>
          <p:nvPr/>
        </p:nvSpPr>
        <p:spPr>
          <a:xfrm>
            <a:off x="9881354" y="3592116"/>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For Investors</a:t>
            </a:r>
            <a:endParaRPr lang="en-CA" sz="2400" noProof="0"/>
          </a:p>
        </p:txBody>
      </p:sp>
      <p:sp>
        <p:nvSpPr>
          <p:cNvPr id="8" name="Text 6"/>
          <p:cNvSpPr/>
          <p:nvPr/>
        </p:nvSpPr>
        <p:spPr>
          <a:xfrm>
            <a:off x="9881354" y="4224457"/>
            <a:ext cx="3898940" cy="1579245"/>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Identify trends to optimize acquisitions and portfolio management for long-term gains.</a:t>
            </a:r>
            <a:endParaRPr lang="en-CA" sz="1900" noProof="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4958"/>
          </a:xfrm>
          <a:prstGeom prst="rect">
            <a:avLst/>
          </a:prstGeom>
        </p:spPr>
      </p:pic>
      <p:sp>
        <p:nvSpPr>
          <p:cNvPr id="3" name="Text 0"/>
          <p:cNvSpPr/>
          <p:nvPr/>
        </p:nvSpPr>
        <p:spPr>
          <a:xfrm>
            <a:off x="6333768" y="665798"/>
            <a:ext cx="6053018" cy="756642"/>
          </a:xfrm>
          <a:prstGeom prst="rect">
            <a:avLst/>
          </a:prstGeom>
          <a:noFill/>
          <a:ln/>
        </p:spPr>
        <p:txBody>
          <a:bodyPr wrap="none" lIns="0" tIns="0" rIns="0" bIns="0" rtlCol="0" anchor="t"/>
          <a:lstStyle/>
          <a:p>
            <a:pPr marL="0" indent="0" algn="l">
              <a:lnSpc>
                <a:spcPts val="5950"/>
              </a:lnSpc>
              <a:buNone/>
            </a:pPr>
            <a:r>
              <a:rPr lang="en-CA" sz="4750" noProof="0">
                <a:solidFill>
                  <a:srgbClr val="F5F0F0"/>
                </a:solidFill>
                <a:latin typeface="Merriweather" pitchFamily="34" charset="0"/>
                <a:ea typeface="Merriweather" pitchFamily="34" charset="-122"/>
                <a:cs typeface="Merriweather" pitchFamily="34" charset="-120"/>
              </a:rPr>
              <a:t>Data Description</a:t>
            </a:r>
            <a:endParaRPr lang="en-CA" sz="4750" noProof="0"/>
          </a:p>
        </p:txBody>
      </p:sp>
      <p:sp>
        <p:nvSpPr>
          <p:cNvPr id="4" name="Shape 1"/>
          <p:cNvSpPr/>
          <p:nvPr/>
        </p:nvSpPr>
        <p:spPr>
          <a:xfrm>
            <a:off x="6333768" y="1785580"/>
            <a:ext cx="181570" cy="1685806"/>
          </a:xfrm>
          <a:prstGeom prst="roundRect">
            <a:avLst>
              <a:gd name="adj" fmla="val 56007"/>
            </a:avLst>
          </a:prstGeom>
          <a:solidFill>
            <a:srgbClr val="003180"/>
          </a:solidFill>
          <a:ln w="7620">
            <a:solidFill>
              <a:srgbClr val="194A99"/>
            </a:solidFill>
            <a:prstDash val="solid"/>
          </a:ln>
        </p:spPr>
        <p:txBody>
          <a:bodyPr/>
          <a:lstStyle/>
          <a:p>
            <a:endParaRPr lang="en-CA" noProof="0"/>
          </a:p>
        </p:txBody>
      </p:sp>
      <p:sp>
        <p:nvSpPr>
          <p:cNvPr id="5" name="Text 2"/>
          <p:cNvSpPr/>
          <p:nvPr/>
        </p:nvSpPr>
        <p:spPr>
          <a:xfrm>
            <a:off x="6878479" y="1785580"/>
            <a:ext cx="3026450" cy="378262"/>
          </a:xfrm>
          <a:prstGeom prst="rect">
            <a:avLst/>
          </a:prstGeom>
          <a:noFill/>
          <a:ln/>
        </p:spPr>
        <p:txBody>
          <a:bodyPr wrap="none" lIns="0" tIns="0" rIns="0" bIns="0" rtlCol="0" anchor="t"/>
          <a:lstStyle/>
          <a:p>
            <a:pPr marL="0" indent="0" algn="l">
              <a:lnSpc>
                <a:spcPts val="2950"/>
              </a:lnSpc>
              <a:buNone/>
            </a:pPr>
            <a:r>
              <a:rPr lang="en-CA" sz="2350" noProof="0">
                <a:solidFill>
                  <a:srgbClr val="E2E6E9"/>
                </a:solidFill>
                <a:latin typeface="Merriweather" pitchFamily="34" charset="0"/>
                <a:ea typeface="Merriweather" pitchFamily="34" charset="-122"/>
                <a:cs typeface="Merriweather" pitchFamily="34" charset="-120"/>
              </a:rPr>
              <a:t>Property Sales Data</a:t>
            </a:r>
            <a:endParaRPr lang="en-CA" sz="2350" noProof="0"/>
          </a:p>
        </p:txBody>
      </p:sp>
      <p:sp>
        <p:nvSpPr>
          <p:cNvPr id="6" name="Text 3"/>
          <p:cNvSpPr/>
          <p:nvPr/>
        </p:nvSpPr>
        <p:spPr>
          <a:xfrm>
            <a:off x="6878479" y="2309098"/>
            <a:ext cx="6904553" cy="1162288"/>
          </a:xfrm>
          <a:prstGeom prst="rect">
            <a:avLst/>
          </a:prstGeom>
          <a:noFill/>
          <a:ln/>
        </p:spPr>
        <p:txBody>
          <a:bodyPr wrap="square" lIns="0" tIns="0" rIns="0" bIns="0" rtlCol="0" anchor="t"/>
          <a:lstStyle/>
          <a:p>
            <a:pPr marL="0" indent="0" algn="l">
              <a:lnSpc>
                <a:spcPts val="3050"/>
              </a:lnSpc>
              <a:buNone/>
            </a:pPr>
            <a:r>
              <a:rPr lang="en-CA" sz="1900" noProof="0">
                <a:solidFill>
                  <a:srgbClr val="E2E6E9"/>
                </a:solidFill>
                <a:latin typeface="Merriweather" pitchFamily="34" charset="0"/>
                <a:ea typeface="Merriweather" pitchFamily="34" charset="-122"/>
                <a:cs typeface="Merriweather" pitchFamily="34" charset="-120"/>
              </a:rPr>
              <a:t>Over 300,000 residential transactions in Edmonton from 2000-2024 with detailed features like bedrooms, bathrooms, basement, garage, and year built.</a:t>
            </a:r>
            <a:endParaRPr lang="en-CA" sz="1900" noProof="0"/>
          </a:p>
        </p:txBody>
      </p:sp>
      <p:sp>
        <p:nvSpPr>
          <p:cNvPr id="7" name="Shape 4"/>
          <p:cNvSpPr/>
          <p:nvPr/>
        </p:nvSpPr>
        <p:spPr>
          <a:xfrm>
            <a:off x="6696908" y="3713440"/>
            <a:ext cx="181570" cy="1685806"/>
          </a:xfrm>
          <a:prstGeom prst="roundRect">
            <a:avLst>
              <a:gd name="adj" fmla="val 56007"/>
            </a:avLst>
          </a:prstGeom>
          <a:solidFill>
            <a:srgbClr val="003180"/>
          </a:solidFill>
          <a:ln w="7620">
            <a:solidFill>
              <a:srgbClr val="194A99"/>
            </a:solidFill>
            <a:prstDash val="solid"/>
          </a:ln>
        </p:spPr>
        <p:txBody>
          <a:bodyPr/>
          <a:lstStyle/>
          <a:p>
            <a:endParaRPr lang="en-CA" noProof="0"/>
          </a:p>
        </p:txBody>
      </p:sp>
      <p:sp>
        <p:nvSpPr>
          <p:cNvPr id="8" name="Text 5"/>
          <p:cNvSpPr/>
          <p:nvPr/>
        </p:nvSpPr>
        <p:spPr>
          <a:xfrm>
            <a:off x="7241619" y="3713440"/>
            <a:ext cx="3803094" cy="378262"/>
          </a:xfrm>
          <a:prstGeom prst="rect">
            <a:avLst/>
          </a:prstGeom>
          <a:noFill/>
          <a:ln/>
        </p:spPr>
        <p:txBody>
          <a:bodyPr wrap="none" lIns="0" tIns="0" rIns="0" bIns="0" rtlCol="0" anchor="t"/>
          <a:lstStyle/>
          <a:p>
            <a:pPr marL="0" indent="0" algn="l">
              <a:lnSpc>
                <a:spcPts val="2950"/>
              </a:lnSpc>
              <a:buNone/>
            </a:pPr>
            <a:r>
              <a:rPr lang="en-CA" sz="2350" noProof="0">
                <a:solidFill>
                  <a:srgbClr val="E2E6E9"/>
                </a:solidFill>
                <a:latin typeface="Merriweather" pitchFamily="34" charset="0"/>
                <a:ea typeface="Merriweather" pitchFamily="34" charset="-122"/>
                <a:cs typeface="Merriweather" pitchFamily="34" charset="-120"/>
              </a:rPr>
              <a:t>Neighborhood Crime Data</a:t>
            </a:r>
            <a:endParaRPr lang="en-CA" sz="2350" noProof="0"/>
          </a:p>
        </p:txBody>
      </p:sp>
      <p:sp>
        <p:nvSpPr>
          <p:cNvPr id="9" name="Text 6"/>
          <p:cNvSpPr/>
          <p:nvPr/>
        </p:nvSpPr>
        <p:spPr>
          <a:xfrm>
            <a:off x="7241619" y="4236958"/>
            <a:ext cx="6541413" cy="1162288"/>
          </a:xfrm>
          <a:prstGeom prst="rect">
            <a:avLst/>
          </a:prstGeom>
          <a:noFill/>
          <a:ln/>
        </p:spPr>
        <p:txBody>
          <a:bodyPr wrap="square" lIns="0" tIns="0" rIns="0" bIns="0" rtlCol="0" anchor="t"/>
          <a:lstStyle/>
          <a:p>
            <a:pPr marL="0" indent="0" algn="l">
              <a:lnSpc>
                <a:spcPts val="3050"/>
              </a:lnSpc>
              <a:buNone/>
            </a:pPr>
            <a:r>
              <a:rPr lang="en-CA" sz="1900" noProof="0">
                <a:solidFill>
                  <a:srgbClr val="E2E6E9"/>
                </a:solidFill>
                <a:latin typeface="Merriweather" pitchFamily="34" charset="0"/>
                <a:ea typeface="Merriweather" pitchFamily="34" charset="-122"/>
                <a:cs typeface="Merriweather" pitchFamily="34" charset="-120"/>
              </a:rPr>
              <a:t>Aggregated crime incidents by neighborhood, including theft, burglary, and vehicle offenses, normalized for analysis.</a:t>
            </a:r>
            <a:endParaRPr lang="en-CA" sz="1900" noProof="0"/>
          </a:p>
        </p:txBody>
      </p:sp>
      <p:sp>
        <p:nvSpPr>
          <p:cNvPr id="10" name="Shape 7"/>
          <p:cNvSpPr/>
          <p:nvPr/>
        </p:nvSpPr>
        <p:spPr>
          <a:xfrm>
            <a:off x="7060049" y="5641300"/>
            <a:ext cx="181570" cy="1685806"/>
          </a:xfrm>
          <a:prstGeom prst="roundRect">
            <a:avLst>
              <a:gd name="adj" fmla="val 56007"/>
            </a:avLst>
          </a:prstGeom>
          <a:solidFill>
            <a:srgbClr val="003180"/>
          </a:solidFill>
          <a:ln w="7620">
            <a:solidFill>
              <a:srgbClr val="194A99"/>
            </a:solidFill>
            <a:prstDash val="solid"/>
          </a:ln>
        </p:spPr>
        <p:txBody>
          <a:bodyPr/>
          <a:lstStyle/>
          <a:p>
            <a:endParaRPr lang="en-CA" noProof="0"/>
          </a:p>
        </p:txBody>
      </p:sp>
      <p:sp>
        <p:nvSpPr>
          <p:cNvPr id="11" name="Text 8"/>
          <p:cNvSpPr/>
          <p:nvPr/>
        </p:nvSpPr>
        <p:spPr>
          <a:xfrm>
            <a:off x="7604760" y="5641300"/>
            <a:ext cx="3539847" cy="378262"/>
          </a:xfrm>
          <a:prstGeom prst="rect">
            <a:avLst/>
          </a:prstGeom>
          <a:noFill/>
          <a:ln/>
        </p:spPr>
        <p:txBody>
          <a:bodyPr wrap="none" lIns="0" tIns="0" rIns="0" bIns="0" rtlCol="0" anchor="t"/>
          <a:lstStyle/>
          <a:p>
            <a:pPr marL="0" indent="0" algn="l">
              <a:lnSpc>
                <a:spcPts val="2950"/>
              </a:lnSpc>
              <a:buNone/>
            </a:pPr>
            <a:r>
              <a:rPr lang="en-CA" sz="2350" noProof="0">
                <a:solidFill>
                  <a:srgbClr val="E2E6E9"/>
                </a:solidFill>
                <a:latin typeface="Merriweather" pitchFamily="34" charset="0"/>
                <a:ea typeface="Merriweather" pitchFamily="34" charset="-122"/>
                <a:cs typeface="Merriweather" pitchFamily="34" charset="-120"/>
              </a:rPr>
              <a:t>Neighborhood Metadata</a:t>
            </a:r>
            <a:endParaRPr lang="en-CA" sz="2350" noProof="0"/>
          </a:p>
        </p:txBody>
      </p:sp>
      <p:sp>
        <p:nvSpPr>
          <p:cNvPr id="12" name="Text 9"/>
          <p:cNvSpPr/>
          <p:nvPr/>
        </p:nvSpPr>
        <p:spPr>
          <a:xfrm>
            <a:off x="7604760" y="6164818"/>
            <a:ext cx="6178272" cy="1162288"/>
          </a:xfrm>
          <a:prstGeom prst="rect">
            <a:avLst/>
          </a:prstGeom>
          <a:noFill/>
          <a:ln/>
        </p:spPr>
        <p:txBody>
          <a:bodyPr wrap="square" lIns="0" tIns="0" rIns="0" bIns="0" rtlCol="0" anchor="t"/>
          <a:lstStyle/>
          <a:p>
            <a:pPr marL="0" indent="0" algn="l">
              <a:lnSpc>
                <a:spcPts val="3050"/>
              </a:lnSpc>
              <a:buNone/>
            </a:pPr>
            <a:r>
              <a:rPr lang="en-CA" sz="1900" noProof="0">
                <a:solidFill>
                  <a:srgbClr val="E2E6E9"/>
                </a:solidFill>
                <a:latin typeface="Merriweather" pitchFamily="34" charset="0"/>
                <a:ea typeface="Merriweather" pitchFamily="34" charset="-122"/>
                <a:cs typeface="Merriweather" pitchFamily="34" charset="-120"/>
              </a:rPr>
              <a:t>Geographic and planning information for Edmonton neighborhoods, enabling spatial analysis of pricing patterns.</a:t>
            </a:r>
            <a:endParaRPr lang="en-CA" sz="1900" noProof="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2401253"/>
            <a:ext cx="9294852" cy="771287"/>
          </a:xfrm>
          <a:prstGeom prst="rect">
            <a:avLst/>
          </a:prstGeom>
          <a:noFill/>
          <a:ln/>
        </p:spPr>
        <p:txBody>
          <a:bodyPr wrap="none" lIns="0" tIns="0" rIns="0" bIns="0" rtlCol="0" anchor="t"/>
          <a:lstStyle/>
          <a:p>
            <a:pPr marL="0" indent="0" algn="l">
              <a:lnSpc>
                <a:spcPts val="6050"/>
              </a:lnSpc>
              <a:buNone/>
            </a:pPr>
            <a:r>
              <a:rPr lang="en-CA" sz="4850" noProof="0">
                <a:solidFill>
                  <a:srgbClr val="F5F0F0"/>
                </a:solidFill>
                <a:latin typeface="Merriweather" pitchFamily="34" charset="0"/>
                <a:ea typeface="Merriweather" pitchFamily="34" charset="-122"/>
                <a:cs typeface="Merriweather" pitchFamily="34" charset="-120"/>
              </a:rPr>
              <a:t>Methodology: Data Preparation</a:t>
            </a:r>
            <a:endParaRPr lang="en-CA" sz="4850" noProof="0"/>
          </a:p>
        </p:txBody>
      </p:sp>
      <p:sp>
        <p:nvSpPr>
          <p:cNvPr id="3" name="Text 1"/>
          <p:cNvSpPr/>
          <p:nvPr/>
        </p:nvSpPr>
        <p:spPr>
          <a:xfrm>
            <a:off x="863798" y="3789521"/>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Data Cleaning</a:t>
            </a:r>
            <a:endParaRPr lang="en-CA" sz="2400" noProof="0"/>
          </a:p>
        </p:txBody>
      </p:sp>
      <p:sp>
        <p:nvSpPr>
          <p:cNvPr id="4" name="Text 2"/>
          <p:cNvSpPr/>
          <p:nvPr/>
        </p:nvSpPr>
        <p:spPr>
          <a:xfrm>
            <a:off x="863798" y="4421862"/>
            <a:ext cx="6150293" cy="1184434"/>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Standardized column names, removed irrelevant variables, and handled missing values to ensure data quality.</a:t>
            </a:r>
            <a:endParaRPr lang="en-CA" sz="1900" noProof="0"/>
          </a:p>
        </p:txBody>
      </p:sp>
      <p:sp>
        <p:nvSpPr>
          <p:cNvPr id="5" name="Text 3"/>
          <p:cNvSpPr/>
          <p:nvPr/>
        </p:nvSpPr>
        <p:spPr>
          <a:xfrm>
            <a:off x="7623929" y="3789521"/>
            <a:ext cx="3085386" cy="385524"/>
          </a:xfrm>
          <a:prstGeom prst="rect">
            <a:avLst/>
          </a:prstGeom>
          <a:noFill/>
          <a:ln/>
        </p:spPr>
        <p:txBody>
          <a:bodyPr wrap="none" lIns="0" tIns="0" rIns="0" bIns="0" rtlCol="0" anchor="t"/>
          <a:lstStyle/>
          <a:p>
            <a:pPr marL="0" indent="0" algn="l">
              <a:lnSpc>
                <a:spcPts val="3000"/>
              </a:lnSpc>
              <a:buNone/>
            </a:pPr>
            <a:r>
              <a:rPr lang="en-CA" sz="2400" noProof="0">
                <a:solidFill>
                  <a:srgbClr val="F5F0F0"/>
                </a:solidFill>
                <a:latin typeface="Merriweather" pitchFamily="34" charset="0"/>
                <a:ea typeface="Merriweather" pitchFamily="34" charset="-122"/>
                <a:cs typeface="Merriweather" pitchFamily="34" charset="-120"/>
              </a:rPr>
              <a:t>Data Integration</a:t>
            </a:r>
            <a:endParaRPr lang="en-CA" sz="2400" noProof="0"/>
          </a:p>
        </p:txBody>
      </p:sp>
      <p:sp>
        <p:nvSpPr>
          <p:cNvPr id="6" name="Text 4"/>
          <p:cNvSpPr/>
          <p:nvPr/>
        </p:nvSpPr>
        <p:spPr>
          <a:xfrm>
            <a:off x="7623929" y="4421862"/>
            <a:ext cx="6150293" cy="1184434"/>
          </a:xfrm>
          <a:prstGeom prst="rect">
            <a:avLst/>
          </a:prstGeom>
          <a:noFill/>
          <a:ln/>
        </p:spPr>
        <p:txBody>
          <a:bodyPr wrap="square" lIns="0" tIns="0" rIns="0" bIns="0" rtlCol="0" anchor="t"/>
          <a:lstStyle/>
          <a:p>
            <a:pPr marL="0" indent="0" algn="l">
              <a:lnSpc>
                <a:spcPts val="3100"/>
              </a:lnSpc>
              <a:buNone/>
            </a:pPr>
            <a:r>
              <a:rPr lang="en-CA" sz="1900" noProof="0">
                <a:solidFill>
                  <a:srgbClr val="E2E6E9"/>
                </a:solidFill>
                <a:latin typeface="Merriweather" pitchFamily="34" charset="0"/>
                <a:ea typeface="Merriweather" pitchFamily="34" charset="-122"/>
                <a:cs typeface="Merriweather" pitchFamily="34" charset="-120"/>
              </a:rPr>
              <a:t>Merged property sales, crime, and neighborhood datasets using neighborhood identifiers, resulting in 319,494 unified records.</a:t>
            </a:r>
            <a:endParaRPr lang="en-CA" sz="1900" noProof="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9679AA1-A6A0-402F-AD39-D448527828E2}"/>
              </a:ext>
            </a:extLst>
          </p:cNvPr>
          <p:cNvSpPr/>
          <p:nvPr/>
        </p:nvSpPr>
        <p:spPr>
          <a:xfrm>
            <a:off x="789146" y="1124664"/>
            <a:ext cx="7372721" cy="1409224"/>
          </a:xfrm>
          <a:prstGeom prst="rect">
            <a:avLst/>
          </a:prstGeom>
          <a:noFill/>
          <a:ln/>
        </p:spPr>
        <p:txBody>
          <a:bodyPr wrap="square" lIns="0" tIns="0" rIns="0" bIns="0" rtlCol="0" anchor="t"/>
          <a:lstStyle/>
          <a:p>
            <a:pPr marL="0" indent="0" algn="l">
              <a:lnSpc>
                <a:spcPts val="5500"/>
              </a:lnSpc>
              <a:buNone/>
            </a:pPr>
            <a:r>
              <a:rPr lang="en-CA" sz="4400" noProof="0">
                <a:solidFill>
                  <a:srgbClr val="F5F0F0"/>
                </a:solidFill>
                <a:latin typeface="Merriweather" pitchFamily="34" charset="0"/>
                <a:ea typeface="Merriweather" pitchFamily="34" charset="-122"/>
                <a:cs typeface="Merriweather" pitchFamily="34" charset="-120"/>
              </a:rPr>
              <a:t>Findings: Literature and Exploratory Data Analysis</a:t>
            </a:r>
            <a:endParaRPr lang="en-CA" sz="4400" noProof="0"/>
          </a:p>
        </p:txBody>
      </p:sp>
      <p:pic>
        <p:nvPicPr>
          <p:cNvPr id="1026" name="Picture 2">
            <a:extLst>
              <a:ext uri="{FF2B5EF4-FFF2-40B4-BE49-F238E27FC236}">
                <a16:creationId xmlns:a16="http://schemas.microsoft.com/office/drawing/2014/main" id="{1EE3B73B-30B0-E7A8-286D-411B80A3A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184" y="1435366"/>
            <a:ext cx="4426069" cy="6327838"/>
          </a:xfrm>
          <a:prstGeom prst="rect">
            <a:avLst/>
          </a:prstGeom>
          <a:noFill/>
          <a:extLst>
            <a:ext uri="{909E8E84-426E-40DD-AFC4-6F175D3DCCD1}">
              <a14:hiddenFill xmlns:a14="http://schemas.microsoft.com/office/drawing/2010/main">
                <a:solidFill>
                  <a:srgbClr val="FFFFFF"/>
                </a:solidFill>
              </a14:hiddenFill>
            </a:ext>
          </a:extLst>
        </p:spPr>
      </p:pic>
      <p:pic>
        <p:nvPicPr>
          <p:cNvPr id="5" name="slide27" descr="Crime Occurrence">
            <a:extLst>
              <a:ext uri="{FF2B5EF4-FFF2-40B4-BE49-F238E27FC236}">
                <a16:creationId xmlns:a16="http://schemas.microsoft.com/office/drawing/2014/main" id="{5D7270D3-08A0-D459-7AE7-BD5E03945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879" y="2533888"/>
            <a:ext cx="8558306" cy="5229316"/>
          </a:xfrm>
          <a:prstGeom prst="rect">
            <a:avLst/>
          </a:prstGeom>
        </p:spPr>
      </p:pic>
    </p:spTree>
    <p:extLst>
      <p:ext uri="{BB962C8B-B14F-4D97-AF65-F5344CB8AC3E}">
        <p14:creationId xmlns:p14="http://schemas.microsoft.com/office/powerpoint/2010/main" val="106268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A4E5-15DD-152C-DEF1-257A21409C2A}"/>
            </a:ext>
          </a:extLst>
        </p:cNvPr>
        <p:cNvGrpSpPr/>
        <p:nvPr/>
      </p:nvGrpSpPr>
      <p:grpSpPr>
        <a:xfrm>
          <a:off x="0" y="0"/>
          <a:ext cx="0" cy="0"/>
          <a:chOff x="0" y="0"/>
          <a:chExt cx="0" cy="0"/>
        </a:xfrm>
      </p:grpSpPr>
      <p:pic>
        <p:nvPicPr>
          <p:cNvPr id="6" name="slide38" descr="Property Pricing Impacts">
            <a:extLst>
              <a:ext uri="{FF2B5EF4-FFF2-40B4-BE49-F238E27FC236}">
                <a16:creationId xmlns:a16="http://schemas.microsoft.com/office/drawing/2014/main" id="{EA051CD4-4000-8A1F-E445-7AF5EBF4E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 y="0"/>
            <a:ext cx="14401801" cy="8229600"/>
          </a:xfrm>
          <a:prstGeom prst="rect">
            <a:avLst/>
          </a:prstGeom>
        </p:spPr>
      </p:pic>
    </p:spTree>
    <p:extLst>
      <p:ext uri="{BB962C8B-B14F-4D97-AF65-F5344CB8AC3E}">
        <p14:creationId xmlns:p14="http://schemas.microsoft.com/office/powerpoint/2010/main" val="250439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2</cp:revision>
  <dcterms:created xsi:type="dcterms:W3CDTF">2025-04-22T17:19:11Z</dcterms:created>
  <dcterms:modified xsi:type="dcterms:W3CDTF">2025-04-23T18:04:30Z</dcterms:modified>
</cp:coreProperties>
</file>